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439" r:id="rId2"/>
    <p:sldId id="440" r:id="rId3"/>
    <p:sldId id="441" r:id="rId4"/>
    <p:sldId id="442" r:id="rId5"/>
    <p:sldId id="443" r:id="rId6"/>
    <p:sldId id="375" r:id="rId7"/>
    <p:sldId id="444" r:id="rId8"/>
    <p:sldId id="450" r:id="rId9"/>
    <p:sldId id="474" r:id="rId10"/>
    <p:sldId id="473" r:id="rId11"/>
    <p:sldId id="453" r:id="rId12"/>
    <p:sldId id="446" r:id="rId13"/>
    <p:sldId id="447" r:id="rId14"/>
    <p:sldId id="471" r:id="rId15"/>
    <p:sldId id="455" r:id="rId16"/>
    <p:sldId id="456" r:id="rId17"/>
    <p:sldId id="457" r:id="rId18"/>
    <p:sldId id="341" r:id="rId19"/>
    <p:sldId id="452" r:id="rId20"/>
    <p:sldId id="466" r:id="rId21"/>
    <p:sldId id="465" r:id="rId22"/>
    <p:sldId id="468" r:id="rId23"/>
    <p:sldId id="449" r:id="rId24"/>
    <p:sldId id="451" r:id="rId25"/>
    <p:sldId id="372" r:id="rId26"/>
    <p:sldId id="351" r:id="rId27"/>
    <p:sldId id="469" r:id="rId28"/>
    <p:sldId id="472" r:id="rId29"/>
    <p:sldId id="360" r:id="rId30"/>
    <p:sldId id="461" r:id="rId31"/>
    <p:sldId id="365" r:id="rId32"/>
    <p:sldId id="467" r:id="rId33"/>
    <p:sldId id="463" r:id="rId34"/>
    <p:sldId id="464" r:id="rId35"/>
    <p:sldId id="405"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076" autoAdjust="0"/>
    <p:restoredTop sz="93522" autoAdjust="0"/>
  </p:normalViewPr>
  <p:slideViewPr>
    <p:cSldViewPr snapToGrid="0">
      <p:cViewPr varScale="1">
        <p:scale>
          <a:sx n="62" d="100"/>
          <a:sy n="62" d="100"/>
        </p:scale>
        <p:origin x="980" y="52"/>
      </p:cViewPr>
      <p:guideLst/>
    </p:cSldViewPr>
  </p:slideViewPr>
  <p:notesTextViewPr>
    <p:cViewPr>
      <p:scale>
        <a:sx n="3" d="2"/>
        <a:sy n="3" d="2"/>
      </p:scale>
      <p:origin x="0" y="-44"/>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82828"/>
                </a:solidFill>
                <a:effectLst/>
                <a:latin typeface="Georgia" panose="02040502050405020303" pitchFamily="18" charset="0"/>
              </a:rPr>
              <a:t>Synapses can be either chemical or electrical and are essential to the functioning of neural activity. Neuroscientists understand that synapses play a vital role in a variety of cognitive functions, including learning and memory formation. </a:t>
            </a:r>
          </a:p>
          <a:p>
            <a:endParaRPr lang="en-CA" altLang="zh-CN" b="0" i="0" dirty="0">
              <a:solidFill>
                <a:srgbClr val="282828"/>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83C3454D-ED1A-4BF6-9A01-68A0589CF3DE}" type="slidenum">
              <a:rPr lang="en-US" smtClean="0"/>
              <a:t>16</a:t>
            </a:fld>
            <a:endParaRPr lang="en-US"/>
          </a:p>
        </p:txBody>
      </p:sp>
    </p:spTree>
    <p:extLst>
      <p:ext uri="{BB962C8B-B14F-4D97-AF65-F5344CB8AC3E}">
        <p14:creationId xmlns:p14="http://schemas.microsoft.com/office/powerpoint/2010/main" val="364599487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guarantee that Yi – Yi’ are always positive, so in reality, we minimize squares of Yi-Yi’ </a:t>
            </a:r>
          </a:p>
        </p:txBody>
      </p:sp>
      <p:sp>
        <p:nvSpPr>
          <p:cNvPr id="4" name="Slide Number Placeholder 3"/>
          <p:cNvSpPr>
            <a:spLocks noGrp="1"/>
          </p:cNvSpPr>
          <p:nvPr>
            <p:ph type="sldNum" sz="quarter" idx="5"/>
          </p:nvPr>
        </p:nvSpPr>
        <p:spPr/>
        <p:txBody>
          <a:bodyPr/>
          <a:lstStyle/>
          <a:p>
            <a:fld id="{83C3454D-ED1A-4BF6-9A01-68A0589CF3DE}" type="slidenum">
              <a:rPr lang="en-US" smtClean="0"/>
              <a:t>18</a:t>
            </a:fld>
            <a:endParaRPr lang="en-US"/>
          </a:p>
        </p:txBody>
      </p:sp>
    </p:spTree>
    <p:extLst>
      <p:ext uri="{BB962C8B-B14F-4D97-AF65-F5344CB8AC3E}">
        <p14:creationId xmlns:p14="http://schemas.microsoft.com/office/powerpoint/2010/main" val="49887626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E8EAED"/>
                </a:solidFill>
                <a:effectLst/>
                <a:latin typeface="Google Sans"/>
              </a:rPr>
              <a:t>API is the acronym for </a:t>
            </a:r>
            <a:r>
              <a:rPr lang="en-CA" b="0" i="0" dirty="0">
                <a:solidFill>
                  <a:srgbClr val="E2EEFF"/>
                </a:solidFill>
                <a:effectLst/>
                <a:latin typeface="Google Sans"/>
              </a:rPr>
              <a:t>application programming interface</a:t>
            </a:r>
            <a:r>
              <a:rPr lang="en-CA" b="0" i="0" dirty="0">
                <a:solidFill>
                  <a:srgbClr val="E8EAED"/>
                </a:solidFill>
                <a:effectLst/>
                <a:latin typeface="Google Sans"/>
              </a:rPr>
              <a:t> — a software intermediary that allows two applications to talk to each other.</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23</a:t>
            </a:fld>
            <a:endParaRPr lang="en-US"/>
          </a:p>
        </p:txBody>
      </p:sp>
    </p:spTree>
    <p:extLst>
      <p:ext uri="{BB962C8B-B14F-4D97-AF65-F5344CB8AC3E}">
        <p14:creationId xmlns:p14="http://schemas.microsoft.com/office/powerpoint/2010/main" val="422213825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24</a:t>
            </a:fld>
            <a:endParaRPr lang="en-US"/>
          </a:p>
        </p:txBody>
      </p:sp>
    </p:spTree>
    <p:extLst>
      <p:ext uri="{BB962C8B-B14F-4D97-AF65-F5344CB8AC3E}">
        <p14:creationId xmlns:p14="http://schemas.microsoft.com/office/powerpoint/2010/main" val="47477831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multiple epoch? </a:t>
            </a:r>
            <a:r>
              <a:rPr lang="en-US" b="0" i="1" dirty="0">
                <a:solidFill>
                  <a:srgbClr val="292929"/>
                </a:solidFill>
                <a:effectLst/>
                <a:latin typeface="source-serif-pro"/>
              </a:rPr>
              <a:t>updating the weights with single pass or one epoch is not enough.</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363134570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31</a:t>
            </a:fld>
            <a:endParaRPr lang="en-US"/>
          </a:p>
        </p:txBody>
      </p:sp>
    </p:spTree>
    <p:extLst>
      <p:ext uri="{BB962C8B-B14F-4D97-AF65-F5344CB8AC3E}">
        <p14:creationId xmlns:p14="http://schemas.microsoft.com/office/powerpoint/2010/main" val="113470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32</a:t>
            </a:fld>
            <a:endParaRPr lang="en-US"/>
          </a:p>
        </p:txBody>
      </p:sp>
    </p:spTree>
    <p:extLst>
      <p:ext uri="{BB962C8B-B14F-4D97-AF65-F5344CB8AC3E}">
        <p14:creationId xmlns:p14="http://schemas.microsoft.com/office/powerpoint/2010/main" val="9275606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Sweep the ground </a:t>
            </a:r>
            <a:r>
              <a:rPr lang="en-US" altLang="zh-CN" dirty="0"/>
              <a:t>and remove dust. But also clean </a:t>
            </a:r>
            <a:r>
              <a:rPr lang="en-CA" altLang="zh-CN" dirty="0"/>
              <a:t>stains on the ground. </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7</a:t>
            </a:fld>
            <a:endParaRPr lang="en-US"/>
          </a:p>
        </p:txBody>
      </p:sp>
    </p:spTree>
    <p:extLst>
      <p:ext uri="{BB962C8B-B14F-4D97-AF65-F5344CB8AC3E}">
        <p14:creationId xmlns:p14="http://schemas.microsoft.com/office/powerpoint/2010/main" val="19186099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374151"/>
                </a:solidFill>
                <a:effectLst/>
                <a:latin typeface="Söhne"/>
              </a:rPr>
              <a:t>We'll start with the basics and gradually build our knowledge from there.</a:t>
            </a:r>
          </a:p>
          <a:p>
            <a:pPr algn="l"/>
            <a:r>
              <a:rPr lang="en-CA" b="0" i="0" dirty="0">
                <a:solidFill>
                  <a:srgbClr val="374151"/>
                </a:solidFill>
                <a:effectLst/>
                <a:latin typeface="Söhne"/>
              </a:rPr>
              <a:t>We'll be covering the fundamental concepts and introducing you to the key principles of the deep learning field. By the end of today’s lecture, my goal is for each of you to have a clear understanding what deep learning models are, how model are trained and have the confidence to build some simple deep learning models yourselves.</a:t>
            </a:r>
          </a:p>
          <a:p>
            <a:pPr algn="l"/>
            <a:r>
              <a:rPr lang="en-CA" b="0" i="0" dirty="0">
                <a:solidFill>
                  <a:srgbClr val="374151"/>
                </a:solidFill>
                <a:effectLst/>
                <a:latin typeface="Söhne"/>
              </a:rPr>
              <a:t>I understand that deep learning may seem complex and overwhelming at first, but I assure you that we'll take it one step at a time. Our focus today is on simplicity and clarity. We'll break down the concepts into easily digestible pieces and provide practical examples that illustrate how deep learning models are built and trained.</a:t>
            </a:r>
          </a:p>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8</a:t>
            </a:fld>
            <a:endParaRPr lang="en-US"/>
          </a:p>
        </p:txBody>
      </p:sp>
    </p:spTree>
    <p:extLst>
      <p:ext uri="{BB962C8B-B14F-4D97-AF65-F5344CB8AC3E}">
        <p14:creationId xmlns:p14="http://schemas.microsoft.com/office/powerpoint/2010/main" val="928889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374151"/>
                </a:solidFill>
                <a:effectLst/>
                <a:latin typeface="Söhne"/>
              </a:rPr>
              <a:t>First Industrial Revolution: The First Industrial Revolution was characterized by a significant shift from manual labor and agrarian economies to mechanized industries powered by steam engines and water power.</a:t>
            </a:r>
          </a:p>
          <a:p>
            <a:endParaRPr lang="en-CA" altLang="zh-CN" b="0" i="0" dirty="0">
              <a:solidFill>
                <a:srgbClr val="374151"/>
              </a:solidFill>
              <a:effectLst/>
              <a:latin typeface="Söhne"/>
            </a:endParaRPr>
          </a:p>
          <a:p>
            <a:r>
              <a:rPr lang="en-CA" b="0" i="0" dirty="0">
                <a:solidFill>
                  <a:srgbClr val="374151"/>
                </a:solidFill>
                <a:effectLst/>
                <a:latin typeface="Söhne"/>
              </a:rPr>
              <a:t>The Second Industrial Revolution was characterized by advancements in manufacturing processes, technology, transportation, widespread use of electricity. </a:t>
            </a:r>
          </a:p>
          <a:p>
            <a:endParaRPr lang="en-CA" altLang="zh-CN" b="0" i="0" dirty="0">
              <a:solidFill>
                <a:srgbClr val="374151"/>
              </a:solidFill>
              <a:effectLst/>
              <a:latin typeface="Söhne"/>
            </a:endParaRPr>
          </a:p>
          <a:p>
            <a:r>
              <a:rPr lang="en-CA" b="0" i="0" dirty="0">
                <a:solidFill>
                  <a:srgbClr val="374151"/>
                </a:solidFill>
                <a:effectLst/>
                <a:latin typeface="Söhne"/>
              </a:rPr>
              <a:t>The third Industrial Revolution, It builds upon the foundation laid by the First and Second Industrial Revolutions and emphasizes the integration of physical and digital systems. Key elements of this revolution include the Internet, mobile phones, TVs, etc. </a:t>
            </a:r>
          </a:p>
          <a:p>
            <a:endParaRPr lang="en-CA" b="0" i="0" dirty="0">
              <a:solidFill>
                <a:srgbClr val="374151"/>
              </a:solidFill>
              <a:effectLst/>
              <a:latin typeface="Söhne"/>
            </a:endParaRPr>
          </a:p>
          <a:p>
            <a:r>
              <a:rPr lang="en-CA" b="0" i="0" dirty="0">
                <a:solidFill>
                  <a:srgbClr val="374151"/>
                </a:solidFill>
                <a:effectLst/>
                <a:latin typeface="Söhne"/>
              </a:rPr>
              <a:t>The fourth Industrial Revolution characterized by artificial intelligence (AI), such as smart phone, robot, etc. </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9</a:t>
            </a:fld>
            <a:endParaRPr lang="en-US"/>
          </a:p>
        </p:txBody>
      </p:sp>
    </p:spTree>
    <p:extLst>
      <p:ext uri="{BB962C8B-B14F-4D97-AF65-F5344CB8AC3E}">
        <p14:creationId xmlns:p14="http://schemas.microsoft.com/office/powerpoint/2010/main" val="27860691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CA" b="0" i="0" dirty="0">
                <a:solidFill>
                  <a:srgbClr val="374151"/>
                </a:solidFill>
                <a:effectLst/>
                <a:latin typeface="Söhne"/>
              </a:rPr>
              <a:t>Artificial Intelligence (AI), statistical modeling, machine learning, and deep learning are all related but distinct fields within the broader domain of data science. Here's an overview of the differences between these terms</a:t>
            </a:r>
          </a:p>
          <a:p>
            <a:pPr algn="l">
              <a:buFont typeface="+mj-lt"/>
              <a:buNone/>
            </a:pPr>
            <a:endParaRPr lang="en-CA" b="0" i="0" dirty="0">
              <a:solidFill>
                <a:srgbClr val="374151"/>
              </a:solidFill>
              <a:effectLst/>
              <a:latin typeface="Söhne"/>
            </a:endParaRPr>
          </a:p>
          <a:p>
            <a:pPr marL="228600" indent="-228600" algn="l">
              <a:buFont typeface="+mj-lt"/>
              <a:buAutoNum type="arabicPeriod"/>
            </a:pPr>
            <a:r>
              <a:rPr lang="en-CA" b="0" i="0" dirty="0">
                <a:solidFill>
                  <a:srgbClr val="374151"/>
                </a:solidFill>
                <a:effectLst/>
                <a:latin typeface="Söhne"/>
              </a:rPr>
              <a:t>Artificial Intelligence (AI): AI refers to the development of computer systems or machines that can perform tasks that typically require human intelligence. It involves the creation of intelligent algorithms and systems. AI encompasses a wide range of techniques, including statistical modeling, machine learning, and deep learning.</a:t>
            </a:r>
          </a:p>
          <a:p>
            <a:pPr marL="228600" indent="-228600" algn="l">
              <a:buFont typeface="+mj-lt"/>
              <a:buAutoNum type="arabicPeriod"/>
            </a:pPr>
            <a:endParaRPr lang="en-CA" b="0" i="0" dirty="0">
              <a:solidFill>
                <a:srgbClr val="374151"/>
              </a:solidFill>
              <a:effectLst/>
              <a:latin typeface="Söhne"/>
            </a:endParaRPr>
          </a:p>
          <a:p>
            <a:pPr algn="l">
              <a:buFont typeface="+mj-lt"/>
              <a:buAutoNum type="arabicPeriod"/>
            </a:pPr>
            <a:r>
              <a:rPr lang="en-CA" b="0" i="0" dirty="0">
                <a:solidFill>
                  <a:srgbClr val="374151"/>
                </a:solidFill>
                <a:effectLst/>
                <a:latin typeface="Söhne"/>
              </a:rPr>
              <a:t>Statistical Modeling: Statistical modeling involves using statistical techniques to analyze data, identify patterns, and make predictions or inferences. It aims to understand and quantify relationships between variables in a dataset. Statistical models are based on mathematical equations and assumptions and help researchers and analysts draw conclusions about data based on statistical inference.</a:t>
            </a:r>
          </a:p>
          <a:p>
            <a:pPr algn="l">
              <a:buFont typeface="+mj-lt"/>
              <a:buAutoNum type="arabicPeriod"/>
            </a:pPr>
            <a:endParaRPr lang="en-CA" b="0" i="0" dirty="0">
              <a:solidFill>
                <a:srgbClr val="374151"/>
              </a:solidFill>
              <a:effectLst/>
              <a:latin typeface="Söhne"/>
            </a:endParaRPr>
          </a:p>
          <a:p>
            <a:pPr algn="l">
              <a:buFont typeface="+mj-lt"/>
              <a:buAutoNum type="arabicPeriod"/>
            </a:pPr>
            <a:r>
              <a:rPr lang="en-CA" b="0" i="0" dirty="0">
                <a:solidFill>
                  <a:srgbClr val="374151"/>
                </a:solidFill>
                <a:effectLst/>
                <a:latin typeface="Söhne"/>
              </a:rPr>
              <a:t>Machine Learning (ML): Machine learning is a subset of AI that focuses on the development of algorithms and models that enable computers to learn from data and make predictions or decisions without being explicitly programmed. ML algorithms learn patterns and relationships from training data, allowing them to make accurate predictions or take actions on unseen or new data. It encompasses various techniques such as regression, classification, clustering, and reinforcement learning.</a:t>
            </a:r>
          </a:p>
          <a:p>
            <a:pPr algn="l">
              <a:buFont typeface="+mj-lt"/>
              <a:buAutoNum type="arabicPeriod"/>
            </a:pPr>
            <a:endParaRPr lang="en-CA" b="0" i="0" dirty="0">
              <a:solidFill>
                <a:srgbClr val="374151"/>
              </a:solidFill>
              <a:effectLst/>
              <a:latin typeface="Söhne"/>
            </a:endParaRPr>
          </a:p>
          <a:p>
            <a:pPr algn="l">
              <a:buFont typeface="+mj-lt"/>
              <a:buAutoNum type="arabicPeriod"/>
            </a:pPr>
            <a:r>
              <a:rPr lang="en-CA" b="0" i="0" dirty="0">
                <a:solidFill>
                  <a:srgbClr val="374151"/>
                </a:solidFill>
                <a:effectLst/>
                <a:latin typeface="Söhne"/>
              </a:rPr>
              <a:t>Deep Learning: Deep learning is a specific subfield of machine learning that is inspired by the structure and function of the human brain's neural networks. It involves the construction and training of deep neural networks, which are composed of multiple layers of interconnected nodes (neurons). Deep learning excels at learning complex patterns and extracting high-level representations from raw data, such as images, text, or audio. It has achieved remarkable success in areas like computer vision, natural language processing, and speech recognition.</a:t>
            </a:r>
          </a:p>
          <a:p>
            <a:pPr algn="l">
              <a:buFont typeface="+mj-lt"/>
              <a:buAutoNum type="arabicPeriod"/>
            </a:pPr>
            <a:endParaRPr lang="en-CA" b="0" i="0" dirty="0">
              <a:solidFill>
                <a:srgbClr val="374151"/>
              </a:solidFill>
              <a:effectLst/>
              <a:latin typeface="Söhne"/>
            </a:endParaRPr>
          </a:p>
          <a:p>
            <a:pPr algn="l"/>
            <a:r>
              <a:rPr lang="en-CA" b="0" i="0" dirty="0">
                <a:solidFill>
                  <a:srgbClr val="374151"/>
                </a:solidFill>
                <a:effectLst/>
                <a:latin typeface="Söhne"/>
              </a:rPr>
              <a:t>In summary, AI is the broader concept of developing intelligent systems, while statistical modeling, machine learning, and deep learning are specific approaches within AI. Statistical modeling focuses on analyzing data using statistical techniques, machine learning algorithms enable computers to learn from data and make predictions, and deep learning involves training deep neural networks to learn complex patterns and representations from data.</a:t>
            </a:r>
          </a:p>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11</a:t>
            </a:fld>
            <a:endParaRPr lang="en-US"/>
          </a:p>
        </p:txBody>
      </p:sp>
    </p:spTree>
    <p:extLst>
      <p:ext uri="{BB962C8B-B14F-4D97-AF65-F5344CB8AC3E}">
        <p14:creationId xmlns:p14="http://schemas.microsoft.com/office/powerpoint/2010/main" val="8610266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12</a:t>
            </a:fld>
            <a:endParaRPr lang="en-US"/>
          </a:p>
        </p:txBody>
      </p:sp>
    </p:spTree>
    <p:extLst>
      <p:ext uri="{BB962C8B-B14F-4D97-AF65-F5344CB8AC3E}">
        <p14:creationId xmlns:p14="http://schemas.microsoft.com/office/powerpoint/2010/main" val="4897049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82828"/>
                </a:solidFill>
                <a:effectLst/>
                <a:latin typeface="Georgia" panose="02040502050405020303" pitchFamily="18" charset="0"/>
              </a:rPr>
              <a:t>Synapses can be either chemical or electrical and are essential to the functioning of neural activity. Neuroscientists understand that synapses play a vital role in a variety of cognitive functions, including learning and memory formation. </a:t>
            </a:r>
          </a:p>
          <a:p>
            <a:endParaRPr lang="en-CA" altLang="zh-CN" b="0" i="0" dirty="0">
              <a:solidFill>
                <a:srgbClr val="282828"/>
              </a:solidFill>
              <a:effectLst/>
              <a:latin typeface="Georgia" panose="02040502050405020303" pitchFamily="18" charset="0"/>
            </a:endParaRPr>
          </a:p>
        </p:txBody>
      </p:sp>
      <p:sp>
        <p:nvSpPr>
          <p:cNvPr id="4" name="Slide Number Placeholder 3"/>
          <p:cNvSpPr>
            <a:spLocks noGrp="1"/>
          </p:cNvSpPr>
          <p:nvPr>
            <p:ph type="sldNum" sz="quarter" idx="5"/>
          </p:nvPr>
        </p:nvSpPr>
        <p:spPr/>
        <p:txBody>
          <a:bodyPr/>
          <a:lstStyle/>
          <a:p>
            <a:fld id="{83C3454D-ED1A-4BF6-9A01-68A0589CF3DE}" type="slidenum">
              <a:rPr lang="en-US" smtClean="0"/>
              <a:t>15</a:t>
            </a:fld>
            <a:endParaRPr lang="en-US"/>
          </a:p>
        </p:txBody>
      </p:sp>
    </p:spTree>
    <p:extLst>
      <p:ext uri="{BB962C8B-B14F-4D97-AF65-F5344CB8AC3E}">
        <p14:creationId xmlns:p14="http://schemas.microsoft.com/office/powerpoint/2010/main" val="259358661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0B0E1054-E447-479B-AAA8-5EC4F06D0B14}" type="datetime1">
              <a:rPr lang="en-US" altLang="zh-CN" smtClean="0"/>
              <a:t>6/2/2023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820E4F85-BA80-4796-B4C6-8728E8A1C248}" type="datetime1">
              <a:rPr lang="en-US" altLang="zh-CN" smtClean="0"/>
              <a:t>6/2/2023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E38BFEAD-6A56-49B4-A716-F5B81CAB4584}" type="datetime1">
              <a:rPr lang="en-US" altLang="zh-CN" smtClean="0"/>
              <a:t>6/2/2023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8DC1E5AF-3249-408C-B018-3E4A4E0E9DFE}" type="datetime1">
              <a:rPr lang="en-US" altLang="zh-CN" smtClean="0"/>
              <a:t>6/2/2023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849D9CDB-776B-4CCF-BAF0-7802305E96A2}" type="datetime1">
              <a:rPr lang="en-US" altLang="zh-CN" smtClean="0"/>
              <a:t>6/2/2023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EBBF93A7-430C-4675-AC59-AB4BE27AAD10}" type="datetime1">
              <a:rPr lang="en-US" altLang="zh-CN" smtClean="0"/>
              <a:t>6/2/2023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F5112121-3AD6-4AA5-90E3-756C3219B890}" type="datetime1">
              <a:rPr lang="en-US" altLang="zh-CN" smtClean="0"/>
              <a:t>6/2/2023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B262401D-08E4-4E5B-A4B4-EBD0D10E8BFB}" type="datetime1">
              <a:rPr lang="en-US" altLang="zh-CN" smtClean="0"/>
              <a:t>6/2/2023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CFDBD9F4-8076-49AA-BA32-D369043CB662}" type="datetime1">
              <a:rPr lang="en-US" altLang="zh-CN" smtClean="0"/>
              <a:t>6/2/2023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ABAF0067-2E51-4769-B13E-954D6A09600D}" type="datetime1">
              <a:rPr lang="en-US" altLang="zh-CN" smtClean="0"/>
              <a:t>6/2/2023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4303C75F-A994-4441-B3AC-26734B0E4525}" type="datetime1">
              <a:rPr lang="en-US" altLang="zh-CN" smtClean="0"/>
              <a:t>6/2/2023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03B9815-9B56-4DCC-B38D-5D1556D647D2}" type="datetime1">
              <a:rPr lang="en-US" altLang="zh-CN" smtClean="0"/>
              <a:t>6/2/2023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5" Type="http://schemas.openxmlformats.org/officeDocument/2006/relationships/hyperlink" Target="https://en.wikipedia.org/wiki/OpenAI" TargetMode="External"/><Relationship Id="rId4" Type="http://schemas.openxmlformats.org/officeDocument/2006/relationships/image" Target="../media/image9.png"/></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png"/><Relationship Id="rId4" Type="http://schemas.openxmlformats.org/officeDocument/2006/relationships/image" Target="../media/image11.svg"/></Relationships>
</file>

<file path=ppt/slides/_rels/slide1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1.svg"/><Relationship Id="rId4" Type="http://schemas.openxmlformats.org/officeDocument/2006/relationships/image" Target="../media/image10.png"/></Relationships>
</file>

<file path=ppt/slides/_rels/slide13.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4.png"/><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220.png"/><Relationship Id="rId3" Type="http://schemas.openxmlformats.org/officeDocument/2006/relationships/image" Target="../media/image180.png"/><Relationship Id="rId7" Type="http://schemas.openxmlformats.org/officeDocument/2006/relationships/image" Target="../media/image210.png"/><Relationship Id="rId2" Type="http://schemas.openxmlformats.org/officeDocument/2006/relationships/image" Target="../media/image22.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1.png"/><Relationship Id="rId4" Type="http://schemas.openxmlformats.org/officeDocument/2006/relationships/image" Target="../media/image190.png"/></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2.xml"/><Relationship Id="rId4" Type="http://schemas.openxmlformats.org/officeDocument/2006/relationships/image" Target="../media/image30.svg"/></Relationships>
</file>

<file path=ppt/slides/_rels/slide2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gif"/><Relationship Id="rId1" Type="http://schemas.openxmlformats.org/officeDocument/2006/relationships/slideLayout" Target="../slideLayouts/slideLayout2.xml"/><Relationship Id="rId10" Type="http://schemas.openxmlformats.org/officeDocument/2006/relationships/image" Target="../media/image41.png"/></Relationships>
</file>

<file path=ppt/slides/_rels/slide23.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4.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hyperlink" Target="https://pxhere.com/en/photo/1381237"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4.svg"/><Relationship Id="rId7" Type="http://schemas.openxmlformats.org/officeDocument/2006/relationships/image" Target="../media/image48.svg"/><Relationship Id="rId2" Type="http://schemas.openxmlformats.org/officeDocument/2006/relationships/image" Target="../media/image43.png"/><Relationship Id="rId1" Type="http://schemas.openxmlformats.org/officeDocument/2006/relationships/slideLayout" Target="../slideLayouts/slideLayout2.xml"/><Relationship Id="rId6" Type="http://schemas.openxmlformats.org/officeDocument/2006/relationships/image" Target="../media/image47.png"/><Relationship Id="rId5" Type="http://schemas.openxmlformats.org/officeDocument/2006/relationships/image" Target="../media/image46.svg"/><Relationship Id="rId4" Type="http://schemas.openxmlformats.org/officeDocument/2006/relationships/image" Target="../media/image45.png"/><Relationship Id="rId9" Type="http://schemas.openxmlformats.org/officeDocument/2006/relationships/image" Target="../media/image50.sv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1.png"/><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28.png"/></Relationships>
</file>

<file path=ppt/slides/_rels/slide29.xml.rels><?xml version="1.0" encoding="UTF-8" standalone="yes"?>
<Relationships xmlns="http://schemas.openxmlformats.org/package/2006/relationships"><Relationship Id="rId8" Type="http://schemas.openxmlformats.org/officeDocument/2006/relationships/image" Target="../media/image55.svg"/><Relationship Id="rId13" Type="http://schemas.openxmlformats.org/officeDocument/2006/relationships/image" Target="../media/image61.png"/><Relationship Id="rId3" Type="http://schemas.openxmlformats.org/officeDocument/2006/relationships/image" Target="../media/image60.png"/><Relationship Id="rId7" Type="http://schemas.openxmlformats.org/officeDocument/2006/relationships/image" Target="../media/image54.png"/><Relationship Id="rId12" Type="http://schemas.openxmlformats.org/officeDocument/2006/relationships/image" Target="../media/image59.sv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53.sv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svg"/><Relationship Id="rId4" Type="http://schemas.openxmlformats.org/officeDocument/2006/relationships/image" Target="../media/image14.png"/><Relationship Id="rId9" Type="http://schemas.openxmlformats.org/officeDocument/2006/relationships/image" Target="../media/image56.png"/><Relationship Id="rId14" Type="http://schemas.openxmlformats.org/officeDocument/2006/relationships/image" Target="../media/image62.sv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27.png"/><Relationship Id="rId4" Type="http://schemas.openxmlformats.org/officeDocument/2006/relationships/image" Target="../media/image65.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18" Type="http://schemas.openxmlformats.org/officeDocument/2006/relationships/image" Target="../media/image48.svg"/><Relationship Id="rId3" Type="http://schemas.openxmlformats.org/officeDocument/2006/relationships/image" Target="../media/image66.png"/><Relationship Id="rId7" Type="http://schemas.openxmlformats.org/officeDocument/2006/relationships/image" Target="../media/image70.svg"/><Relationship Id="rId12" Type="http://schemas.openxmlformats.org/officeDocument/2006/relationships/image" Target="../media/image75.png"/><Relationship Id="rId17" Type="http://schemas.openxmlformats.org/officeDocument/2006/relationships/image" Target="../media/image47.png"/><Relationship Id="rId2" Type="http://schemas.openxmlformats.org/officeDocument/2006/relationships/notesSlide" Target="../notesSlides/notesSlide16.xml"/><Relationship Id="rId16" Type="http://schemas.openxmlformats.org/officeDocument/2006/relationships/image" Target="../media/image960.png"/><Relationship Id="rId1" Type="http://schemas.openxmlformats.org/officeDocument/2006/relationships/slideLayout" Target="../slideLayouts/slideLayout2.xml"/><Relationship Id="rId6" Type="http://schemas.openxmlformats.org/officeDocument/2006/relationships/image" Target="../media/image69.png"/><Relationship Id="rId11" Type="http://schemas.openxmlformats.org/officeDocument/2006/relationships/image" Target="../media/image74.png"/><Relationship Id="rId5" Type="http://schemas.openxmlformats.org/officeDocument/2006/relationships/image" Target="../media/image68.png"/><Relationship Id="rId10" Type="http://schemas.openxmlformats.org/officeDocument/2006/relationships/image" Target="../media/image73.png"/><Relationship Id="rId4" Type="http://schemas.openxmlformats.org/officeDocument/2006/relationships/image" Target="../media/image67.png"/><Relationship Id="rId9" Type="http://schemas.openxmlformats.org/officeDocument/2006/relationships/image" Target="../media/image72.svg"/></Relationships>
</file>

<file path=ppt/slides/_rels/slide33.xml.rels><?xml version="1.0" encoding="UTF-8" standalone="yes"?>
<Relationships xmlns="http://schemas.openxmlformats.org/package/2006/relationships"><Relationship Id="rId3" Type="http://schemas.openxmlformats.org/officeDocument/2006/relationships/hyperlink" Target="https://pxhere.com/en/photo/1381237"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pxhere.com/en/photo/1381237" TargetMode="External"/><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picciano.commons.gc.cuny.edu/2018/12/27/artificial-intelligence-and-machine-learning-take-a-step-forward-with-deep-minds-alphazero/" TargetMode="External"/><Relationship Id="rId2" Type="http://schemas.openxmlformats.org/officeDocument/2006/relationships/image" Target="../media/image76.jpg"/><Relationship Id="rId1" Type="http://schemas.openxmlformats.org/officeDocument/2006/relationships/slideLayout" Target="../slideLayouts/slideLayout2.xml"/><Relationship Id="rId4" Type="http://schemas.openxmlformats.org/officeDocument/2006/relationships/hyperlink" Target="mailto:qing.li2@uclagary.c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38997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5335-D3E0-20F3-0365-EA272F00C1BB}"/>
              </a:ext>
            </a:extLst>
          </p:cNvPr>
          <p:cNvSpPr>
            <a:spLocks noGrp="1"/>
          </p:cNvSpPr>
          <p:nvPr>
            <p:ph type="title"/>
          </p:nvPr>
        </p:nvSpPr>
        <p:spPr/>
        <p:txBody>
          <a:bodyPr/>
          <a:lstStyle/>
          <a:p>
            <a:r>
              <a:rPr lang="en-CA" altLang="zh-CN" dirty="0"/>
              <a:t>A</a:t>
            </a:r>
            <a:r>
              <a:rPr lang="en-US" altLang="zh-CN" dirty="0" err="1"/>
              <a:t>rtificial</a:t>
            </a:r>
            <a:r>
              <a:rPr lang="en-US" altLang="zh-CN" dirty="0"/>
              <a:t> intelligence</a:t>
            </a:r>
            <a:endParaRPr lang="zh-CN" altLang="en-US" dirty="0"/>
          </a:p>
        </p:txBody>
      </p:sp>
      <p:sp>
        <p:nvSpPr>
          <p:cNvPr id="4" name="Slide Number Placeholder 3">
            <a:extLst>
              <a:ext uri="{FF2B5EF4-FFF2-40B4-BE49-F238E27FC236}">
                <a16:creationId xmlns:a16="http://schemas.microsoft.com/office/drawing/2014/main" id="{BCF6D45F-78AF-F6D2-53FB-5D1A3D46A728}"/>
              </a:ext>
            </a:extLst>
          </p:cNvPr>
          <p:cNvSpPr>
            <a:spLocks noGrp="1"/>
          </p:cNvSpPr>
          <p:nvPr>
            <p:ph type="sldNum" sz="quarter" idx="12"/>
          </p:nvPr>
        </p:nvSpPr>
        <p:spPr/>
        <p:txBody>
          <a:bodyPr/>
          <a:lstStyle/>
          <a:p>
            <a:fld id="{998FC6E2-3800-4EB0-A18D-3856D6660061}" type="slidenum">
              <a:rPr lang="en-US" smtClean="0"/>
              <a:t>10</a:t>
            </a:fld>
            <a:endParaRPr lang="en-US"/>
          </a:p>
        </p:txBody>
      </p:sp>
      <p:pic>
        <p:nvPicPr>
          <p:cNvPr id="1026" name="Picture 2" descr="Artificial intelligence: Google's AlphaGo beats Go master Lee Se-dol - BBC  News">
            <a:extLst>
              <a:ext uri="{FF2B5EF4-FFF2-40B4-BE49-F238E27FC236}">
                <a16:creationId xmlns:a16="http://schemas.microsoft.com/office/drawing/2014/main" id="{C07133AF-36B2-9400-C359-75305834AF3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840909"/>
            <a:ext cx="4802219" cy="270124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1E1540D-F180-E8A4-1617-1738B0ADFE69}"/>
              </a:ext>
            </a:extLst>
          </p:cNvPr>
          <p:cNvPicPr>
            <a:picLocks noChangeAspect="1"/>
          </p:cNvPicPr>
          <p:nvPr/>
        </p:nvPicPr>
        <p:blipFill>
          <a:blip r:embed="rId3"/>
          <a:stretch>
            <a:fillRect/>
          </a:stretch>
        </p:blipFill>
        <p:spPr>
          <a:xfrm>
            <a:off x="696143" y="1690688"/>
            <a:ext cx="5825704" cy="1054378"/>
          </a:xfrm>
          <a:prstGeom prst="rect">
            <a:avLst/>
          </a:prstGeom>
        </p:spPr>
      </p:pic>
      <p:pic>
        <p:nvPicPr>
          <p:cNvPr id="8" name="Picture 7">
            <a:extLst>
              <a:ext uri="{FF2B5EF4-FFF2-40B4-BE49-F238E27FC236}">
                <a16:creationId xmlns:a16="http://schemas.microsoft.com/office/drawing/2014/main" id="{B4D32EC6-A6F0-C3E9-6E60-F5BEB86FB91C}"/>
              </a:ext>
            </a:extLst>
          </p:cNvPr>
          <p:cNvPicPr>
            <a:picLocks noChangeAspect="1"/>
          </p:cNvPicPr>
          <p:nvPr/>
        </p:nvPicPr>
        <p:blipFill>
          <a:blip r:embed="rId4"/>
          <a:stretch>
            <a:fillRect/>
          </a:stretch>
        </p:blipFill>
        <p:spPr>
          <a:xfrm>
            <a:off x="7399316" y="318009"/>
            <a:ext cx="4400550" cy="3829050"/>
          </a:xfrm>
          <a:prstGeom prst="rect">
            <a:avLst/>
          </a:prstGeom>
          <a:ln>
            <a:solidFill>
              <a:schemeClr val="tx1"/>
            </a:solidFill>
          </a:ln>
        </p:spPr>
      </p:pic>
      <p:sp>
        <p:nvSpPr>
          <p:cNvPr id="10" name="TextBox 9">
            <a:extLst>
              <a:ext uri="{FF2B5EF4-FFF2-40B4-BE49-F238E27FC236}">
                <a16:creationId xmlns:a16="http://schemas.microsoft.com/office/drawing/2014/main" id="{CD2AE004-63B5-5072-7276-ECF07A65FB27}"/>
              </a:ext>
            </a:extLst>
          </p:cNvPr>
          <p:cNvSpPr txBox="1"/>
          <p:nvPr/>
        </p:nvSpPr>
        <p:spPr>
          <a:xfrm>
            <a:off x="7401399" y="4337596"/>
            <a:ext cx="4650280" cy="2031325"/>
          </a:xfrm>
          <a:prstGeom prst="rect">
            <a:avLst/>
          </a:prstGeom>
          <a:noFill/>
        </p:spPr>
        <p:txBody>
          <a:bodyPr wrap="square">
            <a:spAutoFit/>
          </a:bodyPr>
          <a:lstStyle/>
          <a:p>
            <a:r>
              <a:rPr lang="en-CA" b="1" i="0" dirty="0" err="1">
                <a:effectLst/>
              </a:rPr>
              <a:t>ChatGPT</a:t>
            </a:r>
            <a:r>
              <a:rPr lang="en-CA" b="0" i="0" dirty="0">
                <a:effectLst/>
              </a:rPr>
              <a:t> is an </a:t>
            </a:r>
            <a:r>
              <a:rPr lang="en-CA" b="0" i="0" u="none" strike="noStrike" dirty="0">
                <a:effectLst/>
              </a:rPr>
              <a:t>artificial intelligence</a:t>
            </a:r>
            <a:r>
              <a:rPr lang="en-CA" b="0" i="0" dirty="0">
                <a:effectLst/>
              </a:rPr>
              <a:t> (AI) </a:t>
            </a:r>
            <a:r>
              <a:rPr lang="en-CA" b="0" i="0" u="none" strike="noStrike" dirty="0">
                <a:effectLst/>
              </a:rPr>
              <a:t>chatbot</a:t>
            </a:r>
            <a:r>
              <a:rPr lang="en-CA" b="0" i="0" dirty="0">
                <a:effectLst/>
              </a:rPr>
              <a:t> developed by </a:t>
            </a:r>
            <a:r>
              <a:rPr lang="en-CA" b="0" i="0" u="none" strike="noStrike" dirty="0" err="1">
                <a:effectLst/>
                <a:hlinkClick r:id="rId5" tooltip="OpenAI">
                  <a:extLst>
                    <a:ext uri="{A12FA001-AC4F-418D-AE19-62706E023703}">
                      <ahyp:hlinkClr xmlns:ahyp="http://schemas.microsoft.com/office/drawing/2018/hyperlinkcolor" val="tx"/>
                    </a:ext>
                  </a:extLst>
                </a:hlinkClick>
              </a:rPr>
              <a:t>OpenAI</a:t>
            </a:r>
            <a:r>
              <a:rPr lang="en-CA" b="0" i="0" dirty="0">
                <a:effectLst/>
              </a:rPr>
              <a:t> and released in November 2022. The name "</a:t>
            </a:r>
            <a:r>
              <a:rPr lang="en-CA" b="0" i="0" dirty="0" err="1">
                <a:effectLst/>
              </a:rPr>
              <a:t>ChatGPT</a:t>
            </a:r>
            <a:r>
              <a:rPr lang="en-CA" b="0" i="0" dirty="0">
                <a:effectLst/>
              </a:rPr>
              <a:t>" combines "Chat", referring to its chatbot functionality, and "GPT", which stands for </a:t>
            </a:r>
            <a:r>
              <a:rPr lang="en-CA" b="1" i="0" u="none" strike="noStrike" dirty="0">
                <a:effectLst/>
              </a:rPr>
              <a:t>G</a:t>
            </a:r>
            <a:r>
              <a:rPr lang="en-CA" b="0" i="0" u="none" strike="noStrike" dirty="0">
                <a:effectLst/>
              </a:rPr>
              <a:t>enerative </a:t>
            </a:r>
            <a:r>
              <a:rPr lang="en-CA" b="1" i="0" u="none" strike="noStrike" dirty="0">
                <a:effectLst/>
              </a:rPr>
              <a:t>P</a:t>
            </a:r>
            <a:r>
              <a:rPr lang="en-CA" b="0" i="0" u="none" strike="noStrike" dirty="0">
                <a:effectLst/>
              </a:rPr>
              <a:t>re-trained </a:t>
            </a:r>
            <a:r>
              <a:rPr lang="en-CA" b="1" i="0" u="none" strike="noStrike" dirty="0">
                <a:effectLst/>
              </a:rPr>
              <a:t>T</a:t>
            </a:r>
            <a:r>
              <a:rPr lang="en-CA" b="0" i="0" u="none" strike="noStrike" dirty="0">
                <a:effectLst/>
              </a:rPr>
              <a:t>ransformer</a:t>
            </a:r>
            <a:r>
              <a:rPr lang="en-CA" b="0" i="0" dirty="0">
                <a:effectLst/>
              </a:rPr>
              <a:t>, a type of </a:t>
            </a:r>
            <a:r>
              <a:rPr lang="en-CA" b="0" i="0" u="none" strike="noStrike" dirty="0">
                <a:effectLst/>
              </a:rPr>
              <a:t>large language model</a:t>
            </a:r>
            <a:r>
              <a:rPr lang="en-CA" b="0" i="0" dirty="0">
                <a:effectLst/>
              </a:rPr>
              <a:t> (LLM) (</a:t>
            </a:r>
            <a:r>
              <a:rPr lang="en-US" dirty="0"/>
              <a:t>Wiki</a:t>
            </a:r>
            <a:r>
              <a:rPr lang="en-CA" b="0" i="0" dirty="0">
                <a:effectLst/>
              </a:rPr>
              <a:t>).</a:t>
            </a:r>
            <a:endParaRPr lang="zh-CN" altLang="en-US" dirty="0"/>
          </a:p>
        </p:txBody>
      </p:sp>
      <p:sp>
        <p:nvSpPr>
          <p:cNvPr id="12" name="TextBox 11">
            <a:extLst>
              <a:ext uri="{FF2B5EF4-FFF2-40B4-BE49-F238E27FC236}">
                <a16:creationId xmlns:a16="http://schemas.microsoft.com/office/drawing/2014/main" id="{D11A8410-7C86-AA61-AC8D-79F0B17F37E8}"/>
              </a:ext>
            </a:extLst>
          </p:cNvPr>
          <p:cNvSpPr txBox="1"/>
          <p:nvPr/>
        </p:nvSpPr>
        <p:spPr>
          <a:xfrm>
            <a:off x="7435747" y="6559458"/>
            <a:ext cx="2844662" cy="276999"/>
          </a:xfrm>
          <a:prstGeom prst="rect">
            <a:avLst/>
          </a:prstGeom>
          <a:noFill/>
        </p:spPr>
        <p:txBody>
          <a:bodyPr wrap="square">
            <a:spAutoFit/>
          </a:bodyPr>
          <a:lstStyle/>
          <a:p>
            <a:r>
              <a:rPr lang="zh-CN" altLang="en-US" sz="1200" dirty="0"/>
              <a:t>https://openai.com/blog/chatgpt</a:t>
            </a:r>
          </a:p>
        </p:txBody>
      </p:sp>
    </p:spTree>
    <p:extLst>
      <p:ext uri="{BB962C8B-B14F-4D97-AF65-F5344CB8AC3E}">
        <p14:creationId xmlns:p14="http://schemas.microsoft.com/office/powerpoint/2010/main" val="36377960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B1F49-5090-2052-9453-D309C60EDC5F}"/>
              </a:ext>
            </a:extLst>
          </p:cNvPr>
          <p:cNvSpPr>
            <a:spLocks noGrp="1"/>
          </p:cNvSpPr>
          <p:nvPr>
            <p:ph type="title"/>
          </p:nvPr>
        </p:nvSpPr>
        <p:spPr/>
        <p:txBody>
          <a:bodyPr/>
          <a:lstStyle/>
          <a:p>
            <a:pPr algn="ctr"/>
            <a:r>
              <a:rPr lang="en-CA" altLang="zh-CN" dirty="0"/>
              <a:t>1. What is deep learning and why?</a:t>
            </a:r>
            <a:endParaRPr lang="zh-CN" altLang="en-US" dirty="0"/>
          </a:p>
        </p:txBody>
      </p:sp>
      <p:sp>
        <p:nvSpPr>
          <p:cNvPr id="4" name="Slide Number Placeholder 3">
            <a:extLst>
              <a:ext uri="{FF2B5EF4-FFF2-40B4-BE49-F238E27FC236}">
                <a16:creationId xmlns:a16="http://schemas.microsoft.com/office/drawing/2014/main" id="{94872E9A-705D-14E4-C059-71EB2FAF3FC9}"/>
              </a:ext>
            </a:extLst>
          </p:cNvPr>
          <p:cNvSpPr>
            <a:spLocks noGrp="1"/>
          </p:cNvSpPr>
          <p:nvPr>
            <p:ph type="sldNum" sz="quarter" idx="12"/>
          </p:nvPr>
        </p:nvSpPr>
        <p:spPr/>
        <p:txBody>
          <a:bodyPr/>
          <a:lstStyle/>
          <a:p>
            <a:fld id="{998FC6E2-3800-4EB0-A18D-3856D6660061}" type="slidenum">
              <a:rPr lang="en-US" smtClean="0"/>
              <a:t>11</a:t>
            </a:fld>
            <a:endParaRPr lang="en-US"/>
          </a:p>
        </p:txBody>
      </p:sp>
      <p:pic>
        <p:nvPicPr>
          <p:cNvPr id="10" name="Graphic 9" descr="Brain in head outline">
            <a:extLst>
              <a:ext uri="{FF2B5EF4-FFF2-40B4-BE49-F238E27FC236}">
                <a16:creationId xmlns:a16="http://schemas.microsoft.com/office/drawing/2014/main" id="{CA51358C-FAB7-B867-1130-5700D9FED85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224455" y="1961051"/>
            <a:ext cx="914400" cy="914400"/>
          </a:xfrm>
          <a:prstGeom prst="rect">
            <a:avLst/>
          </a:prstGeom>
        </p:spPr>
      </p:pic>
      <p:pic>
        <p:nvPicPr>
          <p:cNvPr id="11" name="Picture 4">
            <a:extLst>
              <a:ext uri="{FF2B5EF4-FFF2-40B4-BE49-F238E27FC236}">
                <a16:creationId xmlns:a16="http://schemas.microsoft.com/office/drawing/2014/main" id="{03C1B7FC-B486-18EC-EE5F-7471F6C555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72851" y="4098120"/>
            <a:ext cx="4013826" cy="2586861"/>
          </a:xfrm>
          <a:prstGeom prst="rect">
            <a:avLst/>
          </a:prstGeom>
          <a:noFill/>
          <a:extLst>
            <a:ext uri="{909E8E84-426E-40DD-AFC4-6F175D3DCCD1}">
              <a14:hiddenFill xmlns:a14="http://schemas.microsoft.com/office/drawing/2010/main">
                <a:solidFill>
                  <a:srgbClr val="FFFFFF"/>
                </a:solidFill>
              </a14:hiddenFill>
            </a:ext>
          </a:extLst>
        </p:spPr>
      </p:pic>
      <p:sp>
        <p:nvSpPr>
          <p:cNvPr id="12" name="TextBox 11">
            <a:extLst>
              <a:ext uri="{FF2B5EF4-FFF2-40B4-BE49-F238E27FC236}">
                <a16:creationId xmlns:a16="http://schemas.microsoft.com/office/drawing/2014/main" id="{886E7865-6603-A988-63B5-CE12814C0250}"/>
              </a:ext>
            </a:extLst>
          </p:cNvPr>
          <p:cNvSpPr txBox="1"/>
          <p:nvPr/>
        </p:nvSpPr>
        <p:spPr>
          <a:xfrm>
            <a:off x="1138855" y="1883000"/>
            <a:ext cx="3638350" cy="1200329"/>
          </a:xfrm>
          <a:prstGeom prst="rect">
            <a:avLst/>
          </a:prstGeom>
          <a:noFill/>
        </p:spPr>
        <p:txBody>
          <a:bodyPr wrap="square" rtlCol="0">
            <a:spAutoFit/>
          </a:bodyPr>
          <a:lstStyle/>
          <a:p>
            <a:r>
              <a:rPr lang="en-CA" altLang="zh-CN" dirty="0"/>
              <a:t>Q: Human brain is full of intelligence. Can we build machines that mimic human brain’s activities so that they can have artificial intelligence?</a:t>
            </a:r>
          </a:p>
        </p:txBody>
      </p:sp>
      <p:grpSp>
        <p:nvGrpSpPr>
          <p:cNvPr id="13" name="Group 12">
            <a:extLst>
              <a:ext uri="{FF2B5EF4-FFF2-40B4-BE49-F238E27FC236}">
                <a16:creationId xmlns:a16="http://schemas.microsoft.com/office/drawing/2014/main" id="{6BACA02E-471C-37EA-D318-687C5335C88F}"/>
              </a:ext>
            </a:extLst>
          </p:cNvPr>
          <p:cNvGrpSpPr/>
          <p:nvPr/>
        </p:nvGrpSpPr>
        <p:grpSpPr>
          <a:xfrm>
            <a:off x="5147682" y="1540881"/>
            <a:ext cx="6257925" cy="3084897"/>
            <a:chOff x="838200" y="2106161"/>
            <a:chExt cx="6257925" cy="3084897"/>
          </a:xfrm>
        </p:grpSpPr>
        <p:pic>
          <p:nvPicPr>
            <p:cNvPr id="6" name="Picture 4" descr="Deep Learning vs Machine Learning | RapidMiner">
              <a:extLst>
                <a:ext uri="{FF2B5EF4-FFF2-40B4-BE49-F238E27FC236}">
                  <a16:creationId xmlns:a16="http://schemas.microsoft.com/office/drawing/2014/main" id="{78BB2079-F073-C5BA-FA51-3DBFD5233824}"/>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4158" t="6926"/>
            <a:stretch/>
          </p:blipFill>
          <p:spPr bwMode="auto">
            <a:xfrm>
              <a:off x="838200" y="2106161"/>
              <a:ext cx="6008555" cy="3084897"/>
            </a:xfrm>
            <a:prstGeom prst="rect">
              <a:avLst/>
            </a:prstGeom>
            <a:noFill/>
            <a:extLst>
              <a:ext uri="{909E8E84-426E-40DD-AFC4-6F175D3DCCD1}">
                <a14:hiddenFill xmlns:a14="http://schemas.microsoft.com/office/drawing/2010/main">
                  <a:solidFill>
                    <a:srgbClr val="FFFFFF"/>
                  </a:solidFill>
                </a14:hiddenFill>
              </a:ext>
            </a:extLst>
          </p:spPr>
        </p:pic>
        <p:sp>
          <p:nvSpPr>
            <p:cNvPr id="3" name="Oval 2">
              <a:extLst>
                <a:ext uri="{FF2B5EF4-FFF2-40B4-BE49-F238E27FC236}">
                  <a16:creationId xmlns:a16="http://schemas.microsoft.com/office/drawing/2014/main" id="{759060D3-4186-B056-DB4C-0D7471E42A24}"/>
                </a:ext>
              </a:extLst>
            </p:cNvPr>
            <p:cNvSpPr/>
            <p:nvPr/>
          </p:nvSpPr>
          <p:spPr>
            <a:xfrm>
              <a:off x="5095875" y="2705100"/>
              <a:ext cx="2000250" cy="2048699"/>
            </a:xfrm>
            <a:prstGeom prst="ellipse">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C863203C-3A56-0728-E6FE-72CE622BAC56}"/>
                </a:ext>
              </a:extLst>
            </p:cNvPr>
            <p:cNvSpPr txBox="1"/>
            <p:nvPr/>
          </p:nvSpPr>
          <p:spPr>
            <a:xfrm>
              <a:off x="1043456" y="2856229"/>
              <a:ext cx="1652119" cy="307777"/>
            </a:xfrm>
            <a:prstGeom prst="rect">
              <a:avLst/>
            </a:prstGeom>
            <a:noFill/>
          </p:spPr>
          <p:txBody>
            <a:bodyPr wrap="none" rtlCol="0">
              <a:spAutoFit/>
            </a:bodyPr>
            <a:lstStyle/>
            <a:p>
              <a:r>
                <a:rPr lang="en-CA" altLang="zh-CN" sz="1400" dirty="0"/>
                <a:t>Statistical modelling</a:t>
              </a:r>
              <a:endParaRPr lang="zh-CN" altLang="en-US" sz="1400" dirty="0"/>
            </a:p>
          </p:txBody>
        </p:sp>
        <p:cxnSp>
          <p:nvCxnSpPr>
            <p:cNvPr id="9" name="Straight Arrow Connector 8">
              <a:extLst>
                <a:ext uri="{FF2B5EF4-FFF2-40B4-BE49-F238E27FC236}">
                  <a16:creationId xmlns:a16="http://schemas.microsoft.com/office/drawing/2014/main" id="{B2FBC39B-1AC5-E27D-B8C8-9C81997B2EC2}"/>
                </a:ext>
              </a:extLst>
            </p:cNvPr>
            <p:cNvCxnSpPr/>
            <p:nvPr/>
          </p:nvCxnSpPr>
          <p:spPr>
            <a:xfrm>
              <a:off x="2695575" y="3010118"/>
              <a:ext cx="25527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B32BCF25-2B0C-7BA5-1186-E61112A6C3E2}"/>
              </a:ext>
            </a:extLst>
          </p:cNvPr>
          <p:cNvSpPr txBox="1"/>
          <p:nvPr/>
        </p:nvSpPr>
        <p:spPr>
          <a:xfrm>
            <a:off x="5147682" y="4653656"/>
            <a:ext cx="7044318" cy="2031325"/>
          </a:xfrm>
          <a:prstGeom prst="rect">
            <a:avLst/>
          </a:prstGeom>
          <a:noFill/>
        </p:spPr>
        <p:txBody>
          <a:bodyPr wrap="square">
            <a:spAutoFit/>
          </a:bodyPr>
          <a:lstStyle/>
          <a:p>
            <a:pPr algn="l"/>
            <a:r>
              <a:rPr lang="en-CA" b="0" i="0" dirty="0">
                <a:solidFill>
                  <a:srgbClr val="374151"/>
                </a:solidFill>
                <a:effectLst/>
                <a:latin typeface="Söhne"/>
              </a:rPr>
              <a:t>AI is the broader concept of developing intelligent systems, while statistical modeling, machine learning, and deep learning are </a:t>
            </a:r>
            <a:r>
              <a:rPr lang="en-CA" b="0" i="0" dirty="0">
                <a:solidFill>
                  <a:schemeClr val="accent1"/>
                </a:solidFill>
                <a:effectLst/>
                <a:latin typeface="Söhne"/>
              </a:rPr>
              <a:t>specific</a:t>
            </a:r>
            <a:r>
              <a:rPr lang="en-CA" b="0" i="0" dirty="0">
                <a:solidFill>
                  <a:srgbClr val="374151"/>
                </a:solidFill>
                <a:effectLst/>
                <a:latin typeface="Söhne"/>
              </a:rPr>
              <a:t> </a:t>
            </a:r>
            <a:r>
              <a:rPr lang="en-CA" b="0" i="0" dirty="0">
                <a:solidFill>
                  <a:schemeClr val="accent1"/>
                </a:solidFill>
                <a:effectLst/>
                <a:latin typeface="Söhne"/>
              </a:rPr>
              <a:t>approaches</a:t>
            </a:r>
            <a:r>
              <a:rPr lang="en-CA" b="0" i="0" dirty="0">
                <a:solidFill>
                  <a:srgbClr val="374151"/>
                </a:solidFill>
                <a:effectLst/>
                <a:latin typeface="Söhne"/>
              </a:rPr>
              <a:t> within AI. Statistical modeling focuses on analyzing data using </a:t>
            </a:r>
            <a:r>
              <a:rPr lang="en-CA" b="0" i="0" dirty="0">
                <a:solidFill>
                  <a:schemeClr val="accent1"/>
                </a:solidFill>
                <a:effectLst/>
                <a:latin typeface="Söhne"/>
              </a:rPr>
              <a:t>statistical techniques</a:t>
            </a:r>
            <a:r>
              <a:rPr lang="en-CA" b="0" i="0" dirty="0">
                <a:solidFill>
                  <a:srgbClr val="374151"/>
                </a:solidFill>
                <a:effectLst/>
                <a:latin typeface="Söhne"/>
              </a:rPr>
              <a:t>, machine learning algorithms enable computers to learn from data and make predictions, and deep learning involves training </a:t>
            </a:r>
            <a:r>
              <a:rPr lang="en-CA" b="0" i="0" dirty="0">
                <a:solidFill>
                  <a:schemeClr val="accent1"/>
                </a:solidFill>
                <a:effectLst/>
                <a:latin typeface="Söhne"/>
              </a:rPr>
              <a:t>deep neural networks </a:t>
            </a:r>
            <a:r>
              <a:rPr lang="en-CA" b="0" i="0" dirty="0">
                <a:solidFill>
                  <a:srgbClr val="374151"/>
                </a:solidFill>
                <a:effectLst/>
                <a:latin typeface="Söhne"/>
              </a:rPr>
              <a:t>to learn complex patterns and representations from data.</a:t>
            </a:r>
          </a:p>
        </p:txBody>
      </p:sp>
    </p:spTree>
    <p:extLst>
      <p:ext uri="{BB962C8B-B14F-4D97-AF65-F5344CB8AC3E}">
        <p14:creationId xmlns:p14="http://schemas.microsoft.com/office/powerpoint/2010/main" val="40645928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anim calcmode="lin" valueType="num">
                                      <p:cBhvr additive="base">
                                        <p:cTn id="11" dur="500" fill="hold"/>
                                        <p:tgtEl>
                                          <p:spTgt spid="15"/>
                                        </p:tgtEl>
                                        <p:attrNameLst>
                                          <p:attrName>ppt_x</p:attrName>
                                        </p:attrNameLst>
                                      </p:cBhvr>
                                      <p:tavLst>
                                        <p:tav tm="0">
                                          <p:val>
                                            <p:strVal val="#ppt_x"/>
                                          </p:val>
                                        </p:tav>
                                        <p:tav tm="100000">
                                          <p:val>
                                            <p:strVal val="#ppt_x"/>
                                          </p:val>
                                        </p:tav>
                                      </p:tavLst>
                                    </p:anim>
                                    <p:anim calcmode="lin" valueType="num">
                                      <p:cBhvr additive="base">
                                        <p:cTn id="12" dur="500" fill="hold"/>
                                        <p:tgtEl>
                                          <p:spTgt spid="1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gtEl>
                                        <p:attrNameLst>
                                          <p:attrName>style.visibility</p:attrName>
                                        </p:attrNameLst>
                                      </p:cBhvr>
                                      <p:to>
                                        <p:strVal val="visible"/>
                                      </p:to>
                                    </p:set>
                                    <p:anim calcmode="lin" valueType="num">
                                      <p:cBhvr additive="base">
                                        <p:cTn id="15" dur="500" fill="hold"/>
                                        <p:tgtEl>
                                          <p:spTgt spid="11"/>
                                        </p:tgtEl>
                                        <p:attrNameLst>
                                          <p:attrName>ppt_x</p:attrName>
                                        </p:attrNameLst>
                                      </p:cBhvr>
                                      <p:tavLst>
                                        <p:tav tm="0">
                                          <p:val>
                                            <p:strVal val="#ppt_x"/>
                                          </p:val>
                                        </p:tav>
                                        <p:tav tm="100000">
                                          <p:val>
                                            <p:strVal val="#ppt_x"/>
                                          </p:val>
                                        </p:tav>
                                      </p:tavLst>
                                    </p:anim>
                                    <p:anim calcmode="lin" valueType="num">
                                      <p:cBhvr additive="base">
                                        <p:cTn id="1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0BFA15-4240-6DA8-F5FC-270545B068D8}"/>
              </a:ext>
            </a:extLst>
          </p:cNvPr>
          <p:cNvSpPr>
            <a:spLocks noGrp="1"/>
          </p:cNvSpPr>
          <p:nvPr>
            <p:ph type="title"/>
          </p:nvPr>
        </p:nvSpPr>
        <p:spPr/>
        <p:txBody>
          <a:bodyPr/>
          <a:lstStyle/>
          <a:p>
            <a:pPr algn="ctr"/>
            <a:r>
              <a:rPr lang="en-CA" altLang="zh-CN" dirty="0"/>
              <a:t>2. Build a deep learning model</a:t>
            </a:r>
          </a:p>
        </p:txBody>
      </p:sp>
      <p:sp>
        <p:nvSpPr>
          <p:cNvPr id="3" name="Content Placeholder 2">
            <a:extLst>
              <a:ext uri="{FF2B5EF4-FFF2-40B4-BE49-F238E27FC236}">
                <a16:creationId xmlns:a16="http://schemas.microsoft.com/office/drawing/2014/main" id="{58CDBC97-B659-1A34-50C0-C15CEBD7791C}"/>
              </a:ext>
            </a:extLst>
          </p:cNvPr>
          <p:cNvSpPr>
            <a:spLocks noGrp="1"/>
          </p:cNvSpPr>
          <p:nvPr>
            <p:ph idx="1"/>
          </p:nvPr>
        </p:nvSpPr>
        <p:spPr>
          <a:xfrm>
            <a:off x="838200" y="1540063"/>
            <a:ext cx="10934700" cy="1785400"/>
          </a:xfrm>
        </p:spPr>
        <p:txBody>
          <a:bodyPr>
            <a:normAutofit fontScale="92500"/>
          </a:bodyPr>
          <a:lstStyle/>
          <a:p>
            <a:r>
              <a:rPr lang="en-CA" altLang="zh-CN" sz="2000" dirty="0"/>
              <a:t>Neural network (NN), are computing systems inspired by the biological neural networks that constitute animal brains (Wiki). The idea here is we want our network can perform tasks that human brain can do. </a:t>
            </a:r>
          </a:p>
          <a:p>
            <a:r>
              <a:rPr lang="en-CA" sz="2000" dirty="0"/>
              <a:t>The artificial general intelligence (AGI) is a type of hypothetical intelligent </a:t>
            </a:r>
            <a:r>
              <a:rPr lang="en-CA" sz="2000" dirty="0">
                <a:solidFill>
                  <a:schemeClr val="accent1"/>
                </a:solidFill>
              </a:rPr>
              <a:t>agent</a:t>
            </a:r>
            <a:r>
              <a:rPr lang="en-CA" sz="2000" dirty="0"/>
              <a:t>. The AGI concept is that it can learn to accomplish any intellectual task that human beings or other animals can perform.</a:t>
            </a:r>
            <a:r>
              <a:rPr lang="en-CA" altLang="zh-CN" sz="2000" dirty="0"/>
              <a:t> </a:t>
            </a:r>
          </a:p>
          <a:p>
            <a:r>
              <a:rPr lang="en-CA" altLang="zh-CN" sz="2000" dirty="0"/>
              <a:t>Human brain can perform way more complicated tasks than any machines. </a:t>
            </a:r>
            <a:endParaRPr lang="zh-CN" altLang="en-US" sz="2000" dirty="0"/>
          </a:p>
        </p:txBody>
      </p:sp>
      <p:sp>
        <p:nvSpPr>
          <p:cNvPr id="4" name="Slide Number Placeholder 3">
            <a:extLst>
              <a:ext uri="{FF2B5EF4-FFF2-40B4-BE49-F238E27FC236}">
                <a16:creationId xmlns:a16="http://schemas.microsoft.com/office/drawing/2014/main" id="{7AB04D26-0B23-B8D1-E23C-6F23E838204B}"/>
              </a:ext>
            </a:extLst>
          </p:cNvPr>
          <p:cNvSpPr>
            <a:spLocks noGrp="1"/>
          </p:cNvSpPr>
          <p:nvPr>
            <p:ph type="sldNum" sz="quarter" idx="12"/>
          </p:nvPr>
        </p:nvSpPr>
        <p:spPr/>
        <p:txBody>
          <a:bodyPr/>
          <a:lstStyle/>
          <a:p>
            <a:fld id="{998FC6E2-3800-4EB0-A18D-3856D6660061}" type="slidenum">
              <a:rPr lang="en-US" smtClean="0"/>
              <a:t>12</a:t>
            </a:fld>
            <a:endParaRPr lang="en-US"/>
          </a:p>
        </p:txBody>
      </p:sp>
      <p:pic>
        <p:nvPicPr>
          <p:cNvPr id="1026" name="Picture 2">
            <a:extLst>
              <a:ext uri="{FF2B5EF4-FFF2-40B4-BE49-F238E27FC236}">
                <a16:creationId xmlns:a16="http://schemas.microsoft.com/office/drawing/2014/main" id="{603CF092-2BE8-7F24-F27B-47582FC2EF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28370" y="3533021"/>
            <a:ext cx="2508488" cy="302021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78B46F7D-9346-0B97-DB22-710A447FBDBC}"/>
              </a:ext>
            </a:extLst>
          </p:cNvPr>
          <p:cNvSpPr txBox="1"/>
          <p:nvPr/>
        </p:nvSpPr>
        <p:spPr>
          <a:xfrm>
            <a:off x="0" y="6577540"/>
            <a:ext cx="6096000" cy="261610"/>
          </a:xfrm>
          <a:prstGeom prst="rect">
            <a:avLst/>
          </a:prstGeom>
          <a:noFill/>
        </p:spPr>
        <p:txBody>
          <a:bodyPr wrap="square">
            <a:spAutoFit/>
          </a:bodyPr>
          <a:lstStyle/>
          <a:p>
            <a:r>
              <a:rPr lang="zh-CN" altLang="en-US" sz="1100" dirty="0"/>
              <a:t>https://en.wikipedia.org/wiki/Artificial_neural_network</a:t>
            </a:r>
            <a:r>
              <a:rPr lang="en-CA" altLang="zh-CN" sz="1100" dirty="0"/>
              <a:t>; https://en.wikipedia.org/wiki/Neuron</a:t>
            </a:r>
            <a:endParaRPr lang="zh-CN" altLang="en-US" sz="1100" dirty="0"/>
          </a:p>
        </p:txBody>
      </p:sp>
      <p:pic>
        <p:nvPicPr>
          <p:cNvPr id="16" name="Graphic 15" descr="Brain in head outline">
            <a:extLst>
              <a:ext uri="{FF2B5EF4-FFF2-40B4-BE49-F238E27FC236}">
                <a16:creationId xmlns:a16="http://schemas.microsoft.com/office/drawing/2014/main" id="{977D4B89-94DE-C1E5-A746-32D28A71A0C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08955" y="3289259"/>
            <a:ext cx="914400" cy="914400"/>
          </a:xfrm>
          <a:prstGeom prst="rect">
            <a:avLst/>
          </a:prstGeom>
        </p:spPr>
      </p:pic>
      <p:pic>
        <p:nvPicPr>
          <p:cNvPr id="1030" name="Picture 6" descr="The differences between Artificial and Biological Neural Networks | by  Richard Nagyfi | Towards Data Science">
            <a:extLst>
              <a:ext uri="{FF2B5EF4-FFF2-40B4-BE49-F238E27FC236}">
                <a16:creationId xmlns:a16="http://schemas.microsoft.com/office/drawing/2014/main" id="{71F79B3D-49BF-B9B3-5C21-8552FF5D6C52}"/>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b="50331"/>
          <a:stretch/>
        </p:blipFill>
        <p:spPr bwMode="auto">
          <a:xfrm>
            <a:off x="587323" y="4373711"/>
            <a:ext cx="3226631" cy="1311009"/>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6" descr="The differences between Artificial and Biological Neural Networks | by  Richard Nagyfi | Towards Data Science">
            <a:extLst>
              <a:ext uri="{FF2B5EF4-FFF2-40B4-BE49-F238E27FC236}">
                <a16:creationId xmlns:a16="http://schemas.microsoft.com/office/drawing/2014/main" id="{2BDC0523-B5C0-B212-8FC7-C169D7123AFD}"/>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8473" t="7838" b="47332"/>
          <a:stretch/>
        </p:blipFill>
        <p:spPr bwMode="auto">
          <a:xfrm>
            <a:off x="3503220" y="5353596"/>
            <a:ext cx="2630592" cy="1183281"/>
          </a:xfrm>
          <a:prstGeom prst="rect">
            <a:avLst/>
          </a:prstGeom>
          <a:noFill/>
          <a:extLst>
            <a:ext uri="{909E8E84-426E-40DD-AFC4-6F175D3DCCD1}">
              <a14:hiddenFill xmlns:a14="http://schemas.microsoft.com/office/drawing/2010/main">
                <a:solidFill>
                  <a:srgbClr val="FFFFFF"/>
                </a:solidFill>
              </a14:hiddenFill>
            </a:ext>
          </a:extLst>
        </p:spPr>
      </p:pic>
      <p:pic>
        <p:nvPicPr>
          <p:cNvPr id="25" name="Picture 6" descr="The differences between Artificial and Biological Neural Networks | by  Richard Nagyfi | Towards Data Science">
            <a:extLst>
              <a:ext uri="{FF2B5EF4-FFF2-40B4-BE49-F238E27FC236}">
                <a16:creationId xmlns:a16="http://schemas.microsoft.com/office/drawing/2014/main" id="{1311B6D6-31CD-54A0-4024-2A4DA0AFA36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794" t="8341" r="679" b="48682"/>
          <a:stretch/>
        </p:blipFill>
        <p:spPr bwMode="auto">
          <a:xfrm>
            <a:off x="3720663" y="4100879"/>
            <a:ext cx="2630592" cy="1134352"/>
          </a:xfrm>
          <a:prstGeom prst="rect">
            <a:avLst/>
          </a:prstGeom>
          <a:noFill/>
          <a:extLst>
            <a:ext uri="{909E8E84-426E-40DD-AFC4-6F175D3DCCD1}">
              <a14:hiddenFill xmlns:a14="http://schemas.microsoft.com/office/drawing/2010/main">
                <a:solidFill>
                  <a:srgbClr val="FFFFFF"/>
                </a:solidFill>
              </a14:hiddenFill>
            </a:ext>
          </a:extLst>
        </p:spPr>
      </p:pic>
      <p:grpSp>
        <p:nvGrpSpPr>
          <p:cNvPr id="1028" name="Group 1027">
            <a:extLst>
              <a:ext uri="{FF2B5EF4-FFF2-40B4-BE49-F238E27FC236}">
                <a16:creationId xmlns:a16="http://schemas.microsoft.com/office/drawing/2014/main" id="{08B18E7D-4726-6DEE-D888-E525F69CA3A1}"/>
              </a:ext>
            </a:extLst>
          </p:cNvPr>
          <p:cNvGrpSpPr/>
          <p:nvPr/>
        </p:nvGrpSpPr>
        <p:grpSpPr>
          <a:xfrm>
            <a:off x="1475656" y="4169803"/>
            <a:ext cx="4490246" cy="1942335"/>
            <a:chOff x="1475656" y="4381672"/>
            <a:chExt cx="4490246" cy="1942335"/>
          </a:xfrm>
        </p:grpSpPr>
        <p:grpSp>
          <p:nvGrpSpPr>
            <p:cNvPr id="19" name="Group 18">
              <a:extLst>
                <a:ext uri="{FF2B5EF4-FFF2-40B4-BE49-F238E27FC236}">
                  <a16:creationId xmlns:a16="http://schemas.microsoft.com/office/drawing/2014/main" id="{1DB9EACE-2F9D-13F5-4284-6E485D63FBCD}"/>
                </a:ext>
              </a:extLst>
            </p:cNvPr>
            <p:cNvGrpSpPr/>
            <p:nvPr/>
          </p:nvGrpSpPr>
          <p:grpSpPr>
            <a:xfrm>
              <a:off x="1475656" y="4957310"/>
              <a:ext cx="4356448" cy="1366697"/>
              <a:chOff x="8314009" y="4136440"/>
              <a:chExt cx="4497544" cy="1366697"/>
            </a:xfrm>
          </p:grpSpPr>
          <p:sp>
            <p:nvSpPr>
              <p:cNvPr id="20" name="Oval 19">
                <a:extLst>
                  <a:ext uri="{FF2B5EF4-FFF2-40B4-BE49-F238E27FC236}">
                    <a16:creationId xmlns:a16="http://schemas.microsoft.com/office/drawing/2014/main" id="{3AD9769E-D127-D408-7A97-682FEA944F14}"/>
                  </a:ext>
                </a:extLst>
              </p:cNvPr>
              <p:cNvSpPr/>
              <p:nvPr/>
            </p:nvSpPr>
            <p:spPr>
              <a:xfrm>
                <a:off x="8314009" y="4136440"/>
                <a:ext cx="2125065" cy="694223"/>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Oval 22">
                <a:extLst>
                  <a:ext uri="{FF2B5EF4-FFF2-40B4-BE49-F238E27FC236}">
                    <a16:creationId xmlns:a16="http://schemas.microsoft.com/office/drawing/2014/main" id="{0931405A-3729-23B7-4549-34DED2BFC4C9}"/>
                  </a:ext>
                </a:extLst>
              </p:cNvPr>
              <p:cNvSpPr/>
              <p:nvPr/>
            </p:nvSpPr>
            <p:spPr>
              <a:xfrm>
                <a:off x="10686488" y="4824398"/>
                <a:ext cx="2125065" cy="678739"/>
              </a:xfrm>
              <a:prstGeom prst="ellipse">
                <a:avLst/>
              </a:prstGeom>
              <a:noFill/>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cxnSp>
            <p:nvCxnSpPr>
              <p:cNvPr id="24" name="Straight Arrow Connector 23">
                <a:extLst>
                  <a:ext uri="{FF2B5EF4-FFF2-40B4-BE49-F238E27FC236}">
                    <a16:creationId xmlns:a16="http://schemas.microsoft.com/office/drawing/2014/main" id="{2B512DDB-D0E2-B788-BDA6-CF4AEAEB458D}"/>
                  </a:ext>
                </a:extLst>
              </p:cNvPr>
              <p:cNvCxnSpPr>
                <a:cxnSpLocks/>
                <a:endCxn id="23" idx="2"/>
              </p:cNvCxnSpPr>
              <p:nvPr/>
            </p:nvCxnSpPr>
            <p:spPr>
              <a:xfrm>
                <a:off x="10324862" y="4666043"/>
                <a:ext cx="361626" cy="4977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
          <p:nvSpPr>
            <p:cNvPr id="28" name="Oval 27">
              <a:extLst>
                <a:ext uri="{FF2B5EF4-FFF2-40B4-BE49-F238E27FC236}">
                  <a16:creationId xmlns:a16="http://schemas.microsoft.com/office/drawing/2014/main" id="{986604C9-BEE2-905F-CE24-ADF3EB0336F3}"/>
                </a:ext>
              </a:extLst>
            </p:cNvPr>
            <p:cNvSpPr/>
            <p:nvPr/>
          </p:nvSpPr>
          <p:spPr>
            <a:xfrm>
              <a:off x="4000564" y="4381672"/>
              <a:ext cx="1965338" cy="678739"/>
            </a:xfrm>
            <a:prstGeom prst="ellipse">
              <a:avLst/>
            </a:prstGeom>
            <a:noFill/>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29" name="Straight Arrow Connector 28">
              <a:extLst>
                <a:ext uri="{FF2B5EF4-FFF2-40B4-BE49-F238E27FC236}">
                  <a16:creationId xmlns:a16="http://schemas.microsoft.com/office/drawing/2014/main" id="{BE1E8DFD-8497-2611-8281-19285453BBC5}"/>
                </a:ext>
              </a:extLst>
            </p:cNvPr>
            <p:cNvCxnSpPr>
              <a:cxnSpLocks/>
              <a:endCxn id="28" idx="2"/>
            </p:cNvCxnSpPr>
            <p:nvPr/>
          </p:nvCxnSpPr>
          <p:spPr>
            <a:xfrm flipV="1">
              <a:off x="3503220" y="4721042"/>
              <a:ext cx="497344" cy="49772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6585679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28"/>
                                        </p:tgtEl>
                                        <p:attrNameLst>
                                          <p:attrName>style.visibility</p:attrName>
                                        </p:attrNameLst>
                                      </p:cBhvr>
                                      <p:to>
                                        <p:strVal val="visible"/>
                                      </p:to>
                                    </p:set>
                                    <p:anim calcmode="lin" valueType="num">
                                      <p:cBhvr additive="base">
                                        <p:cTn id="7" dur="500" fill="hold"/>
                                        <p:tgtEl>
                                          <p:spTgt spid="1028"/>
                                        </p:tgtEl>
                                        <p:attrNameLst>
                                          <p:attrName>ppt_x</p:attrName>
                                        </p:attrNameLst>
                                      </p:cBhvr>
                                      <p:tavLst>
                                        <p:tav tm="0">
                                          <p:val>
                                            <p:strVal val="#ppt_x"/>
                                          </p:val>
                                        </p:tav>
                                        <p:tav tm="100000">
                                          <p:val>
                                            <p:strVal val="#ppt_x"/>
                                          </p:val>
                                        </p:tav>
                                      </p:tavLst>
                                    </p:anim>
                                    <p:anim calcmode="lin" valueType="num">
                                      <p:cBhvr additive="base">
                                        <p:cTn id="8"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1026"/>
                                        </p:tgtEl>
                                        <p:attrNameLst>
                                          <p:attrName>style.visibility</p:attrName>
                                        </p:attrNameLst>
                                      </p:cBhvr>
                                      <p:to>
                                        <p:strVal val="visible"/>
                                      </p:to>
                                    </p:set>
                                    <p:animEffect transition="in" filter="fade">
                                      <p:cBhvr>
                                        <p:cTn id="13" dur="1000"/>
                                        <p:tgtEl>
                                          <p:spTgt spid="1026"/>
                                        </p:tgtEl>
                                      </p:cBhvr>
                                    </p:animEffect>
                                    <p:anim calcmode="lin" valueType="num">
                                      <p:cBhvr>
                                        <p:cTn id="14" dur="1000" fill="hold"/>
                                        <p:tgtEl>
                                          <p:spTgt spid="1026"/>
                                        </p:tgtEl>
                                        <p:attrNameLst>
                                          <p:attrName>ppt_x</p:attrName>
                                        </p:attrNameLst>
                                      </p:cBhvr>
                                      <p:tavLst>
                                        <p:tav tm="0">
                                          <p:val>
                                            <p:strVal val="#ppt_x"/>
                                          </p:val>
                                        </p:tav>
                                        <p:tav tm="100000">
                                          <p:val>
                                            <p:strVal val="#ppt_x"/>
                                          </p:val>
                                        </p:tav>
                                      </p:tavLst>
                                    </p:anim>
                                    <p:anim calcmode="lin" valueType="num">
                                      <p:cBhvr>
                                        <p:cTn id="15"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980E31-9530-8A51-F967-963B1B16E59B}"/>
              </a:ext>
            </a:extLst>
          </p:cNvPr>
          <p:cNvSpPr>
            <a:spLocks noGrp="1"/>
          </p:cNvSpPr>
          <p:nvPr>
            <p:ph type="title"/>
          </p:nvPr>
        </p:nvSpPr>
        <p:spPr/>
        <p:txBody>
          <a:bodyPr/>
          <a:lstStyle/>
          <a:p>
            <a:r>
              <a:rPr lang="en-CA" altLang="zh-CN" dirty="0"/>
              <a:t>Neural network (NN)</a:t>
            </a:r>
            <a:endParaRPr lang="zh-CN" altLang="en-US" dirty="0"/>
          </a:p>
        </p:txBody>
      </p:sp>
      <p:sp>
        <p:nvSpPr>
          <p:cNvPr id="3" name="Content Placeholder 2">
            <a:extLst>
              <a:ext uri="{FF2B5EF4-FFF2-40B4-BE49-F238E27FC236}">
                <a16:creationId xmlns:a16="http://schemas.microsoft.com/office/drawing/2014/main" id="{6C26BE7C-5F5B-E484-F371-22A4C976B23F}"/>
              </a:ext>
            </a:extLst>
          </p:cNvPr>
          <p:cNvSpPr>
            <a:spLocks noGrp="1"/>
          </p:cNvSpPr>
          <p:nvPr>
            <p:ph idx="1"/>
          </p:nvPr>
        </p:nvSpPr>
        <p:spPr>
          <a:xfrm>
            <a:off x="4124628" y="1539563"/>
            <a:ext cx="7195686" cy="3292346"/>
          </a:xfrm>
        </p:spPr>
        <p:txBody>
          <a:bodyPr>
            <a:normAutofit/>
          </a:bodyPr>
          <a:lstStyle/>
          <a:p>
            <a:r>
              <a:rPr lang="en-CA" altLang="zh-CN" sz="2000" dirty="0"/>
              <a:t>Node: mimic one human neuron </a:t>
            </a:r>
          </a:p>
          <a:p>
            <a:r>
              <a:rPr lang="en-CA" altLang="zh-CN" sz="2000" dirty="0"/>
              <a:t>Layer: one column of nodes. No connection between nodes in the same layer. The node in one layer is connected with nodes in the previous and next layers. If all nodes in one layer is fully connected with nodes in any layer, it’s called fully connected layer. If a network consists only fully connected layers, it called fully connected neural network.</a:t>
            </a:r>
          </a:p>
          <a:p>
            <a:r>
              <a:rPr lang="en-CA" altLang="zh-CN" sz="2000" dirty="0"/>
              <a:t>Weights (</a:t>
            </a:r>
            <a:r>
              <a:rPr lang="en-US" altLang="zh-CN" sz="2000" dirty="0"/>
              <a:t>w</a:t>
            </a:r>
            <a:r>
              <a:rPr lang="en-CA" altLang="zh-CN" sz="2000" dirty="0"/>
              <a:t>) and bias (b): represented by line arrows</a:t>
            </a:r>
          </a:p>
          <a:p>
            <a:r>
              <a:rPr lang="en-CA" altLang="zh-CN" sz="2000" dirty="0"/>
              <a:t>We aim to estimate values for all weights and bias, like what we did in statistical modelling. </a:t>
            </a:r>
          </a:p>
        </p:txBody>
      </p:sp>
      <p:sp>
        <p:nvSpPr>
          <p:cNvPr id="4" name="Slide Number Placeholder 3">
            <a:extLst>
              <a:ext uri="{FF2B5EF4-FFF2-40B4-BE49-F238E27FC236}">
                <a16:creationId xmlns:a16="http://schemas.microsoft.com/office/drawing/2014/main" id="{6976AFA2-E349-20B5-3816-420B4B554DA4}"/>
              </a:ext>
            </a:extLst>
          </p:cNvPr>
          <p:cNvSpPr>
            <a:spLocks noGrp="1"/>
          </p:cNvSpPr>
          <p:nvPr>
            <p:ph type="sldNum" sz="quarter" idx="12"/>
          </p:nvPr>
        </p:nvSpPr>
        <p:spPr/>
        <p:txBody>
          <a:bodyPr/>
          <a:lstStyle/>
          <a:p>
            <a:fld id="{998FC6E2-3800-4EB0-A18D-3856D6660061}" type="slidenum">
              <a:rPr lang="en-US" smtClean="0"/>
              <a:t>13</a:t>
            </a:fld>
            <a:endParaRPr lang="en-US"/>
          </a:p>
        </p:txBody>
      </p:sp>
      <p:pic>
        <p:nvPicPr>
          <p:cNvPr id="5" name="Picture 2">
            <a:extLst>
              <a:ext uri="{FF2B5EF4-FFF2-40B4-BE49-F238E27FC236}">
                <a16:creationId xmlns:a16="http://schemas.microsoft.com/office/drawing/2014/main" id="{199951D4-A1C0-20E1-2A18-D914269BDAC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204748"/>
            <a:ext cx="3077378" cy="370516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F95D52BD-4512-69FC-6E4A-ABC305528D71}"/>
              </a:ext>
            </a:extLst>
          </p:cNvPr>
          <p:cNvSpPr/>
          <p:nvPr/>
        </p:nvSpPr>
        <p:spPr>
          <a:xfrm>
            <a:off x="2006409" y="2158900"/>
            <a:ext cx="718437" cy="364912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7" name="TextBox 6">
            <a:extLst>
              <a:ext uri="{FF2B5EF4-FFF2-40B4-BE49-F238E27FC236}">
                <a16:creationId xmlns:a16="http://schemas.microsoft.com/office/drawing/2014/main" id="{395B990D-5425-6D64-86DF-CE00463585F7}"/>
              </a:ext>
            </a:extLst>
          </p:cNvPr>
          <p:cNvSpPr txBox="1"/>
          <p:nvPr/>
        </p:nvSpPr>
        <p:spPr>
          <a:xfrm>
            <a:off x="1319296" y="1539563"/>
            <a:ext cx="2170466" cy="369332"/>
          </a:xfrm>
          <a:prstGeom prst="rect">
            <a:avLst/>
          </a:prstGeom>
          <a:noFill/>
        </p:spPr>
        <p:txBody>
          <a:bodyPr wrap="none" rtlCol="0">
            <a:spAutoFit/>
          </a:bodyPr>
          <a:lstStyle/>
          <a:p>
            <a:r>
              <a:rPr lang="en-CA" altLang="zh-CN" dirty="0"/>
              <a:t>Fully connected layer</a:t>
            </a:r>
            <a:endParaRPr lang="zh-CN" altLang="en-US" dirty="0"/>
          </a:p>
        </p:txBody>
      </p:sp>
      <p:sp>
        <p:nvSpPr>
          <p:cNvPr id="8" name="TextBox 7">
            <a:extLst>
              <a:ext uri="{FF2B5EF4-FFF2-40B4-BE49-F238E27FC236}">
                <a16:creationId xmlns:a16="http://schemas.microsoft.com/office/drawing/2014/main" id="{45706CA4-CB8A-55AB-5FAE-DB4329150A13}"/>
              </a:ext>
            </a:extLst>
          </p:cNvPr>
          <p:cNvSpPr txBox="1"/>
          <p:nvPr/>
        </p:nvSpPr>
        <p:spPr>
          <a:xfrm>
            <a:off x="1156302" y="5867996"/>
            <a:ext cx="2496453" cy="369332"/>
          </a:xfrm>
          <a:prstGeom prst="rect">
            <a:avLst/>
          </a:prstGeom>
          <a:noFill/>
        </p:spPr>
        <p:txBody>
          <a:bodyPr wrap="none" rtlCol="0">
            <a:spAutoFit/>
          </a:bodyPr>
          <a:lstStyle/>
          <a:p>
            <a:r>
              <a:rPr lang="en-CA" altLang="zh-CN" dirty="0"/>
              <a:t>Fully connected network</a:t>
            </a:r>
            <a:endParaRPr lang="zh-CN" altLang="en-US" dirty="0"/>
          </a:p>
        </p:txBody>
      </p:sp>
      <p:cxnSp>
        <p:nvCxnSpPr>
          <p:cNvPr id="10" name="Straight Arrow Connector 9">
            <a:extLst>
              <a:ext uri="{FF2B5EF4-FFF2-40B4-BE49-F238E27FC236}">
                <a16:creationId xmlns:a16="http://schemas.microsoft.com/office/drawing/2014/main" id="{A62B09B9-45E0-D148-19BD-02311E3EA0A6}"/>
              </a:ext>
            </a:extLst>
          </p:cNvPr>
          <p:cNvCxnSpPr>
            <a:cxnSpLocks/>
            <a:stCxn id="7" idx="2"/>
            <a:endCxn id="6" idx="0"/>
          </p:cNvCxnSpPr>
          <p:nvPr/>
        </p:nvCxnSpPr>
        <p:spPr>
          <a:xfrm flipH="1">
            <a:off x="2365628" y="1908895"/>
            <a:ext cx="38901" cy="250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4" name="Rectangle 13">
            <a:extLst>
              <a:ext uri="{FF2B5EF4-FFF2-40B4-BE49-F238E27FC236}">
                <a16:creationId xmlns:a16="http://schemas.microsoft.com/office/drawing/2014/main" id="{64C3546A-15F0-4F1D-7479-3836DA777A64}"/>
              </a:ext>
            </a:extLst>
          </p:cNvPr>
          <p:cNvSpPr/>
          <p:nvPr/>
        </p:nvSpPr>
        <p:spPr>
          <a:xfrm>
            <a:off x="760397" y="2618072"/>
            <a:ext cx="739477" cy="278170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5" name="Rectangle 14">
            <a:extLst>
              <a:ext uri="{FF2B5EF4-FFF2-40B4-BE49-F238E27FC236}">
                <a16:creationId xmlns:a16="http://schemas.microsoft.com/office/drawing/2014/main" id="{3B5862DB-A518-40A1-4170-6DAD8FEF7535}"/>
              </a:ext>
            </a:extLst>
          </p:cNvPr>
          <p:cNvSpPr/>
          <p:nvPr/>
        </p:nvSpPr>
        <p:spPr>
          <a:xfrm>
            <a:off x="3231381" y="2865127"/>
            <a:ext cx="718437" cy="219776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6" name="Straight Arrow Connector 15">
            <a:extLst>
              <a:ext uri="{FF2B5EF4-FFF2-40B4-BE49-F238E27FC236}">
                <a16:creationId xmlns:a16="http://schemas.microsoft.com/office/drawing/2014/main" id="{2BBFA11D-A8FA-97DB-3466-04566114FF10}"/>
              </a:ext>
            </a:extLst>
          </p:cNvPr>
          <p:cNvCxnSpPr>
            <a:cxnSpLocks/>
            <a:stCxn id="7" idx="2"/>
            <a:endCxn id="15" idx="0"/>
          </p:cNvCxnSpPr>
          <p:nvPr/>
        </p:nvCxnSpPr>
        <p:spPr>
          <a:xfrm>
            <a:off x="2404529" y="1908895"/>
            <a:ext cx="1186071" cy="95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4B43547-6C0F-C134-4762-FE9AA8DBB523}"/>
              </a:ext>
            </a:extLst>
          </p:cNvPr>
          <p:cNvCxnSpPr>
            <a:cxnSpLocks/>
            <a:stCxn id="7" idx="2"/>
            <a:endCxn id="14" idx="0"/>
          </p:cNvCxnSpPr>
          <p:nvPr/>
        </p:nvCxnSpPr>
        <p:spPr>
          <a:xfrm flipH="1">
            <a:off x="1130136" y="1908895"/>
            <a:ext cx="1274393" cy="7091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3" name="TextBox 22">
            <a:extLst>
              <a:ext uri="{FF2B5EF4-FFF2-40B4-BE49-F238E27FC236}">
                <a16:creationId xmlns:a16="http://schemas.microsoft.com/office/drawing/2014/main" id="{B65CC493-3C35-70D1-B203-3AF62C3CD2FD}"/>
              </a:ext>
            </a:extLst>
          </p:cNvPr>
          <p:cNvSpPr txBox="1"/>
          <p:nvPr/>
        </p:nvSpPr>
        <p:spPr>
          <a:xfrm>
            <a:off x="942597" y="2967275"/>
            <a:ext cx="421910" cy="369332"/>
          </a:xfrm>
          <a:prstGeom prst="rect">
            <a:avLst/>
          </a:prstGeom>
          <a:noFill/>
        </p:spPr>
        <p:txBody>
          <a:bodyPr wrap="none" rtlCol="0">
            <a:spAutoFit/>
          </a:bodyPr>
          <a:lstStyle/>
          <a:p>
            <a:r>
              <a:rPr lang="en-CA" altLang="zh-CN" dirty="0"/>
              <a:t>X1</a:t>
            </a:r>
            <a:endParaRPr lang="zh-CN" altLang="en-US" dirty="0"/>
          </a:p>
        </p:txBody>
      </p:sp>
      <p:sp>
        <p:nvSpPr>
          <p:cNvPr id="24" name="TextBox 23">
            <a:extLst>
              <a:ext uri="{FF2B5EF4-FFF2-40B4-BE49-F238E27FC236}">
                <a16:creationId xmlns:a16="http://schemas.microsoft.com/office/drawing/2014/main" id="{A9BB0AF8-D60E-BB0D-71FF-C75CE40456A2}"/>
              </a:ext>
            </a:extLst>
          </p:cNvPr>
          <p:cNvSpPr txBox="1"/>
          <p:nvPr/>
        </p:nvSpPr>
        <p:spPr>
          <a:xfrm>
            <a:off x="942597" y="3909429"/>
            <a:ext cx="421910" cy="369332"/>
          </a:xfrm>
          <a:prstGeom prst="rect">
            <a:avLst/>
          </a:prstGeom>
          <a:noFill/>
        </p:spPr>
        <p:txBody>
          <a:bodyPr wrap="none" rtlCol="0">
            <a:spAutoFit/>
          </a:bodyPr>
          <a:lstStyle/>
          <a:p>
            <a:r>
              <a:rPr lang="en-CA" altLang="zh-CN" dirty="0"/>
              <a:t>X2</a:t>
            </a:r>
            <a:endParaRPr lang="zh-CN" altLang="en-US" dirty="0"/>
          </a:p>
        </p:txBody>
      </p:sp>
      <p:sp>
        <p:nvSpPr>
          <p:cNvPr id="25" name="TextBox 24">
            <a:extLst>
              <a:ext uri="{FF2B5EF4-FFF2-40B4-BE49-F238E27FC236}">
                <a16:creationId xmlns:a16="http://schemas.microsoft.com/office/drawing/2014/main" id="{7C032034-9806-9765-0A20-32A3E2134D0C}"/>
              </a:ext>
            </a:extLst>
          </p:cNvPr>
          <p:cNvSpPr txBox="1"/>
          <p:nvPr/>
        </p:nvSpPr>
        <p:spPr>
          <a:xfrm>
            <a:off x="935741" y="4792821"/>
            <a:ext cx="421910" cy="369332"/>
          </a:xfrm>
          <a:prstGeom prst="rect">
            <a:avLst/>
          </a:prstGeom>
          <a:noFill/>
        </p:spPr>
        <p:txBody>
          <a:bodyPr wrap="none" rtlCol="0">
            <a:spAutoFit/>
          </a:bodyPr>
          <a:lstStyle/>
          <a:p>
            <a:r>
              <a:rPr lang="en-CA" altLang="zh-CN" dirty="0"/>
              <a:t>X3</a:t>
            </a:r>
            <a:endParaRPr lang="zh-CN" altLang="en-US" dirty="0"/>
          </a:p>
        </p:txBody>
      </p:sp>
      <p:sp>
        <p:nvSpPr>
          <p:cNvPr id="26" name="TextBox 25">
            <a:extLst>
              <a:ext uri="{FF2B5EF4-FFF2-40B4-BE49-F238E27FC236}">
                <a16:creationId xmlns:a16="http://schemas.microsoft.com/office/drawing/2014/main" id="{21251B78-9455-91F7-08B2-F20563D9DF3F}"/>
              </a:ext>
            </a:extLst>
          </p:cNvPr>
          <p:cNvSpPr txBox="1"/>
          <p:nvPr/>
        </p:nvSpPr>
        <p:spPr>
          <a:xfrm>
            <a:off x="3365080" y="3425494"/>
            <a:ext cx="413896" cy="369332"/>
          </a:xfrm>
          <a:prstGeom prst="rect">
            <a:avLst/>
          </a:prstGeom>
          <a:noFill/>
        </p:spPr>
        <p:txBody>
          <a:bodyPr wrap="none" rtlCol="0">
            <a:spAutoFit/>
          </a:bodyPr>
          <a:lstStyle/>
          <a:p>
            <a:r>
              <a:rPr lang="en-CA" altLang="zh-CN" dirty="0"/>
              <a:t>Y1</a:t>
            </a:r>
            <a:endParaRPr lang="zh-CN" altLang="en-US" dirty="0"/>
          </a:p>
        </p:txBody>
      </p:sp>
      <p:sp>
        <p:nvSpPr>
          <p:cNvPr id="27" name="TextBox 26">
            <a:extLst>
              <a:ext uri="{FF2B5EF4-FFF2-40B4-BE49-F238E27FC236}">
                <a16:creationId xmlns:a16="http://schemas.microsoft.com/office/drawing/2014/main" id="{2856C321-66EC-CA1A-AD5D-3F33C3DCD389}"/>
              </a:ext>
            </a:extLst>
          </p:cNvPr>
          <p:cNvSpPr txBox="1"/>
          <p:nvPr/>
        </p:nvSpPr>
        <p:spPr>
          <a:xfrm>
            <a:off x="3385770" y="4355879"/>
            <a:ext cx="413896" cy="369332"/>
          </a:xfrm>
          <a:prstGeom prst="rect">
            <a:avLst/>
          </a:prstGeom>
          <a:noFill/>
        </p:spPr>
        <p:txBody>
          <a:bodyPr wrap="none" rtlCol="0">
            <a:spAutoFit/>
          </a:bodyPr>
          <a:lstStyle/>
          <a:p>
            <a:r>
              <a:rPr lang="en-CA" altLang="zh-CN" dirty="0"/>
              <a:t>Y2</a:t>
            </a:r>
            <a:endParaRPr lang="zh-CN" altLang="en-US" dirty="0"/>
          </a:p>
        </p:txBody>
      </p:sp>
      <p:sp>
        <p:nvSpPr>
          <p:cNvPr id="33" name="Oval 32">
            <a:extLst>
              <a:ext uri="{FF2B5EF4-FFF2-40B4-BE49-F238E27FC236}">
                <a16:creationId xmlns:a16="http://schemas.microsoft.com/office/drawing/2014/main" id="{D72CCA14-EBA2-86DB-7D9E-409B0722C74C}"/>
              </a:ext>
            </a:extLst>
          </p:cNvPr>
          <p:cNvSpPr/>
          <p:nvPr/>
        </p:nvSpPr>
        <p:spPr>
          <a:xfrm>
            <a:off x="5874592" y="5230395"/>
            <a:ext cx="764916" cy="763408"/>
          </a:xfrm>
          <a:prstGeom prst="ellipse">
            <a:avLst/>
          </a:prstGeom>
          <a:noFill/>
          <a:ln w="254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Oval 33">
            <a:extLst>
              <a:ext uri="{FF2B5EF4-FFF2-40B4-BE49-F238E27FC236}">
                <a16:creationId xmlns:a16="http://schemas.microsoft.com/office/drawing/2014/main" id="{A88518F7-3704-A6BC-5729-9CCB8B0388E3}"/>
              </a:ext>
            </a:extLst>
          </p:cNvPr>
          <p:cNvSpPr/>
          <p:nvPr/>
        </p:nvSpPr>
        <p:spPr>
          <a:xfrm>
            <a:off x="7110032" y="4887484"/>
            <a:ext cx="612439" cy="612990"/>
          </a:xfrm>
          <a:prstGeom prst="ellipse">
            <a:avLst/>
          </a:prstGeom>
          <a:noFill/>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dirty="0"/>
          </a:p>
        </p:txBody>
      </p:sp>
      <p:cxnSp>
        <p:nvCxnSpPr>
          <p:cNvPr id="35" name="Straight Arrow Connector 34">
            <a:extLst>
              <a:ext uri="{FF2B5EF4-FFF2-40B4-BE49-F238E27FC236}">
                <a16:creationId xmlns:a16="http://schemas.microsoft.com/office/drawing/2014/main" id="{EBC5C772-2E4C-1F8C-2155-955218285C98}"/>
              </a:ext>
            </a:extLst>
          </p:cNvPr>
          <p:cNvCxnSpPr>
            <a:cxnSpLocks/>
            <a:stCxn id="33" idx="6"/>
            <a:endCxn id="34" idx="2"/>
          </p:cNvCxnSpPr>
          <p:nvPr/>
        </p:nvCxnSpPr>
        <p:spPr>
          <a:xfrm flipV="1">
            <a:off x="6639508" y="5193979"/>
            <a:ext cx="470524" cy="418120"/>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36" name="Oval 35">
            <a:extLst>
              <a:ext uri="{FF2B5EF4-FFF2-40B4-BE49-F238E27FC236}">
                <a16:creationId xmlns:a16="http://schemas.microsoft.com/office/drawing/2014/main" id="{AC58C9CE-1AAF-9992-EB3D-F36E958C5FB5}"/>
              </a:ext>
            </a:extLst>
          </p:cNvPr>
          <p:cNvSpPr/>
          <p:nvPr/>
        </p:nvSpPr>
        <p:spPr>
          <a:xfrm>
            <a:off x="7110033" y="5612099"/>
            <a:ext cx="612439" cy="612990"/>
          </a:xfrm>
          <a:prstGeom prst="ellipse">
            <a:avLst/>
          </a:prstGeom>
          <a:noFill/>
          <a:ln w="25400"/>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cxnSp>
        <p:nvCxnSpPr>
          <p:cNvPr id="43" name="Straight Arrow Connector 42">
            <a:extLst>
              <a:ext uri="{FF2B5EF4-FFF2-40B4-BE49-F238E27FC236}">
                <a16:creationId xmlns:a16="http://schemas.microsoft.com/office/drawing/2014/main" id="{AB1AB867-3BFE-B777-ED6F-A40A7DA5E92F}"/>
              </a:ext>
            </a:extLst>
          </p:cNvPr>
          <p:cNvCxnSpPr>
            <a:cxnSpLocks/>
            <a:stCxn id="33" idx="6"/>
            <a:endCxn id="36" idx="2"/>
          </p:cNvCxnSpPr>
          <p:nvPr/>
        </p:nvCxnSpPr>
        <p:spPr>
          <a:xfrm>
            <a:off x="6639508" y="5612099"/>
            <a:ext cx="470525" cy="306495"/>
          </a:xfrm>
          <a:prstGeom prst="straightConnector1">
            <a:avLst/>
          </a:prstGeom>
          <a:ln w="19050">
            <a:tailEnd type="triangle"/>
          </a:ln>
        </p:spPr>
        <p:style>
          <a:lnRef idx="1">
            <a:schemeClr val="dk1"/>
          </a:lnRef>
          <a:fillRef idx="0">
            <a:schemeClr val="dk1"/>
          </a:fillRef>
          <a:effectRef idx="0">
            <a:schemeClr val="dk1"/>
          </a:effectRef>
          <a:fontRef idx="minor">
            <a:schemeClr val="tx1"/>
          </a:fontRef>
        </p:style>
      </p:cxnSp>
      <p:sp>
        <p:nvSpPr>
          <p:cNvPr id="58" name="TextBox 57">
            <a:extLst>
              <a:ext uri="{FF2B5EF4-FFF2-40B4-BE49-F238E27FC236}">
                <a16:creationId xmlns:a16="http://schemas.microsoft.com/office/drawing/2014/main" id="{2C4DEEF7-3A86-296B-099F-B8C075C87C75}"/>
              </a:ext>
            </a:extLst>
          </p:cNvPr>
          <p:cNvSpPr txBox="1"/>
          <p:nvPr/>
        </p:nvSpPr>
        <p:spPr>
          <a:xfrm>
            <a:off x="6371945" y="4874376"/>
            <a:ext cx="816249" cy="369332"/>
          </a:xfrm>
          <a:prstGeom prst="rect">
            <a:avLst/>
          </a:prstGeom>
          <a:noFill/>
        </p:spPr>
        <p:txBody>
          <a:bodyPr wrap="none" rtlCol="0">
            <a:spAutoFit/>
          </a:bodyPr>
          <a:lstStyle/>
          <a:p>
            <a:r>
              <a:rPr lang="en-CA" altLang="zh-CN" dirty="0"/>
              <a:t>w1, b1</a:t>
            </a:r>
            <a:endParaRPr lang="zh-CN" altLang="en-US" dirty="0"/>
          </a:p>
        </p:txBody>
      </p:sp>
      <p:sp>
        <p:nvSpPr>
          <p:cNvPr id="59" name="TextBox 58">
            <a:extLst>
              <a:ext uri="{FF2B5EF4-FFF2-40B4-BE49-F238E27FC236}">
                <a16:creationId xmlns:a16="http://schemas.microsoft.com/office/drawing/2014/main" id="{3E261461-9149-2042-7327-DE7541FEC1B5}"/>
              </a:ext>
            </a:extLst>
          </p:cNvPr>
          <p:cNvSpPr txBox="1"/>
          <p:nvPr/>
        </p:nvSpPr>
        <p:spPr>
          <a:xfrm>
            <a:off x="6393694" y="5836507"/>
            <a:ext cx="816249" cy="369332"/>
          </a:xfrm>
          <a:prstGeom prst="rect">
            <a:avLst/>
          </a:prstGeom>
          <a:noFill/>
        </p:spPr>
        <p:txBody>
          <a:bodyPr wrap="none" rtlCol="0">
            <a:spAutoFit/>
          </a:bodyPr>
          <a:lstStyle/>
          <a:p>
            <a:r>
              <a:rPr lang="en-CA" altLang="zh-CN" dirty="0"/>
              <a:t>w2, b2</a:t>
            </a:r>
            <a:endParaRPr lang="zh-CN" altLang="en-US" dirty="0"/>
          </a:p>
        </p:txBody>
      </p:sp>
      <p:sp>
        <p:nvSpPr>
          <p:cNvPr id="60" name="TextBox 59">
            <a:extLst>
              <a:ext uri="{FF2B5EF4-FFF2-40B4-BE49-F238E27FC236}">
                <a16:creationId xmlns:a16="http://schemas.microsoft.com/office/drawing/2014/main" id="{917DE8BE-1140-ED79-8169-9A048E4F9CBA}"/>
              </a:ext>
            </a:extLst>
          </p:cNvPr>
          <p:cNvSpPr txBox="1"/>
          <p:nvPr/>
        </p:nvSpPr>
        <p:spPr>
          <a:xfrm>
            <a:off x="6033600" y="5419023"/>
            <a:ext cx="423514" cy="369332"/>
          </a:xfrm>
          <a:prstGeom prst="rect">
            <a:avLst/>
          </a:prstGeom>
          <a:noFill/>
        </p:spPr>
        <p:txBody>
          <a:bodyPr wrap="square" rtlCol="0">
            <a:spAutoFit/>
          </a:bodyPr>
          <a:lstStyle/>
          <a:p>
            <a:r>
              <a:rPr lang="en-CA" altLang="zh-CN" dirty="0"/>
              <a:t>h1</a:t>
            </a:r>
            <a:endParaRPr lang="zh-CN" altLang="en-US" dirty="0"/>
          </a:p>
        </p:txBody>
      </p:sp>
      <p:sp>
        <p:nvSpPr>
          <p:cNvPr id="62" name="TextBox 61">
            <a:extLst>
              <a:ext uri="{FF2B5EF4-FFF2-40B4-BE49-F238E27FC236}">
                <a16:creationId xmlns:a16="http://schemas.microsoft.com/office/drawing/2014/main" id="{9C75583D-4894-704F-6FC5-576DD9256E73}"/>
              </a:ext>
            </a:extLst>
          </p:cNvPr>
          <p:cNvSpPr txBox="1"/>
          <p:nvPr/>
        </p:nvSpPr>
        <p:spPr>
          <a:xfrm>
            <a:off x="7201494" y="4977487"/>
            <a:ext cx="413896" cy="369332"/>
          </a:xfrm>
          <a:prstGeom prst="rect">
            <a:avLst/>
          </a:prstGeom>
          <a:noFill/>
        </p:spPr>
        <p:txBody>
          <a:bodyPr wrap="none" rtlCol="0">
            <a:spAutoFit/>
          </a:bodyPr>
          <a:lstStyle/>
          <a:p>
            <a:r>
              <a:rPr lang="en-CA" altLang="zh-CN" dirty="0"/>
              <a:t>Y1</a:t>
            </a:r>
            <a:endParaRPr lang="zh-CN" altLang="en-US" dirty="0"/>
          </a:p>
        </p:txBody>
      </p:sp>
      <p:sp>
        <p:nvSpPr>
          <p:cNvPr id="63" name="TextBox 62">
            <a:extLst>
              <a:ext uri="{FF2B5EF4-FFF2-40B4-BE49-F238E27FC236}">
                <a16:creationId xmlns:a16="http://schemas.microsoft.com/office/drawing/2014/main" id="{F11F60F8-AA18-6390-AAE2-94E32D8B1E5E}"/>
              </a:ext>
            </a:extLst>
          </p:cNvPr>
          <p:cNvSpPr txBox="1"/>
          <p:nvPr/>
        </p:nvSpPr>
        <p:spPr>
          <a:xfrm>
            <a:off x="7222184" y="5773118"/>
            <a:ext cx="413896" cy="369332"/>
          </a:xfrm>
          <a:prstGeom prst="rect">
            <a:avLst/>
          </a:prstGeom>
          <a:noFill/>
        </p:spPr>
        <p:txBody>
          <a:bodyPr wrap="none" rtlCol="0">
            <a:spAutoFit/>
          </a:bodyPr>
          <a:lstStyle/>
          <a:p>
            <a:r>
              <a:rPr lang="en-CA" altLang="zh-CN" dirty="0"/>
              <a:t>Y2</a:t>
            </a:r>
            <a:endParaRPr lang="zh-CN" altLang="en-US" dirty="0"/>
          </a:p>
        </p:txBody>
      </p:sp>
      <p:sp>
        <p:nvSpPr>
          <p:cNvPr id="64" name="TextBox 63">
            <a:extLst>
              <a:ext uri="{FF2B5EF4-FFF2-40B4-BE49-F238E27FC236}">
                <a16:creationId xmlns:a16="http://schemas.microsoft.com/office/drawing/2014/main" id="{ADDC448F-201B-93FF-7F77-4867CC7AC144}"/>
              </a:ext>
            </a:extLst>
          </p:cNvPr>
          <p:cNvSpPr txBox="1"/>
          <p:nvPr/>
        </p:nvSpPr>
        <p:spPr>
          <a:xfrm>
            <a:off x="7882676" y="4996737"/>
            <a:ext cx="1455848" cy="369332"/>
          </a:xfrm>
          <a:prstGeom prst="rect">
            <a:avLst/>
          </a:prstGeom>
          <a:noFill/>
        </p:spPr>
        <p:txBody>
          <a:bodyPr wrap="none" rtlCol="0">
            <a:spAutoFit/>
          </a:bodyPr>
          <a:lstStyle/>
          <a:p>
            <a:r>
              <a:rPr lang="en-CA" altLang="zh-CN" dirty="0"/>
              <a:t>Y1= w1X1+b1</a:t>
            </a:r>
            <a:endParaRPr lang="zh-CN" altLang="en-US" dirty="0"/>
          </a:p>
        </p:txBody>
      </p:sp>
      <p:sp>
        <p:nvSpPr>
          <p:cNvPr id="65" name="TextBox 64">
            <a:extLst>
              <a:ext uri="{FF2B5EF4-FFF2-40B4-BE49-F238E27FC236}">
                <a16:creationId xmlns:a16="http://schemas.microsoft.com/office/drawing/2014/main" id="{03E207D8-EA47-B1AA-396C-5466D04E071A}"/>
              </a:ext>
            </a:extLst>
          </p:cNvPr>
          <p:cNvSpPr txBox="1"/>
          <p:nvPr/>
        </p:nvSpPr>
        <p:spPr>
          <a:xfrm>
            <a:off x="7882676" y="5731909"/>
            <a:ext cx="1455848" cy="369332"/>
          </a:xfrm>
          <a:prstGeom prst="rect">
            <a:avLst/>
          </a:prstGeom>
          <a:noFill/>
        </p:spPr>
        <p:txBody>
          <a:bodyPr wrap="none" rtlCol="0">
            <a:spAutoFit/>
          </a:bodyPr>
          <a:lstStyle/>
          <a:p>
            <a:r>
              <a:rPr lang="en-CA" altLang="zh-CN" dirty="0"/>
              <a:t>Y2= w2X2+b2</a:t>
            </a:r>
            <a:endParaRPr lang="zh-CN" altLang="en-US" dirty="0"/>
          </a:p>
        </p:txBody>
      </p:sp>
      <p:sp>
        <p:nvSpPr>
          <p:cNvPr id="66" name="TextBox 65">
            <a:extLst>
              <a:ext uri="{FF2B5EF4-FFF2-40B4-BE49-F238E27FC236}">
                <a16:creationId xmlns:a16="http://schemas.microsoft.com/office/drawing/2014/main" id="{0108D474-9B59-D04B-50E2-F6E9D415B40F}"/>
              </a:ext>
            </a:extLst>
          </p:cNvPr>
          <p:cNvSpPr txBox="1"/>
          <p:nvPr/>
        </p:nvSpPr>
        <p:spPr>
          <a:xfrm>
            <a:off x="418236" y="6293725"/>
            <a:ext cx="5158656" cy="369332"/>
          </a:xfrm>
          <a:prstGeom prst="rect">
            <a:avLst/>
          </a:prstGeom>
          <a:noFill/>
        </p:spPr>
        <p:txBody>
          <a:bodyPr wrap="none" rtlCol="0">
            <a:spAutoFit/>
          </a:bodyPr>
          <a:lstStyle/>
          <a:p>
            <a:r>
              <a:rPr lang="en-CA" altLang="zh-CN" dirty="0"/>
              <a:t>How many w and b in this fully connected network?</a:t>
            </a:r>
            <a:endParaRPr lang="zh-CN" altLang="en-US" dirty="0"/>
          </a:p>
        </p:txBody>
      </p:sp>
      <mc:AlternateContent xmlns:mc="http://schemas.openxmlformats.org/markup-compatibility/2006" xmlns:a14="http://schemas.microsoft.com/office/drawing/2010/main">
        <mc:Choice Requires="a14">
          <p:sp>
            <p:nvSpPr>
              <p:cNvPr id="68" name="TextBox 67">
                <a:extLst>
                  <a:ext uri="{FF2B5EF4-FFF2-40B4-BE49-F238E27FC236}">
                    <a16:creationId xmlns:a16="http://schemas.microsoft.com/office/drawing/2014/main" id="{7C8EF759-6544-6EAC-AC1F-5AE717660EA2}"/>
                  </a:ext>
                </a:extLst>
              </p:cNvPr>
              <p:cNvSpPr txBox="1"/>
              <p:nvPr/>
            </p:nvSpPr>
            <p:spPr>
              <a:xfrm>
                <a:off x="9809048" y="4988338"/>
                <a:ext cx="2015276"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800" i="1" smtClean="0">
                              <a:latin typeface="Cambria Math" panose="02040503050406030204" pitchFamily="18" charset="0"/>
                            </a:rPr>
                          </m:ctrlPr>
                        </m:sSubPr>
                        <m:e>
                          <m:r>
                            <m:rPr>
                              <m:sty m:val="p"/>
                            </m:rPr>
                            <a:rPr lang="en-CA" sz="1800" b="0" i="0" smtClean="0">
                              <a:latin typeface="Cambria Math" panose="02040503050406030204" pitchFamily="18" charset="0"/>
                            </a:rPr>
                            <m:t>Y</m:t>
                          </m:r>
                          <m:r>
                            <a:rPr lang="en-CA" sz="1800" b="0" i="0" smtClean="0">
                              <a:latin typeface="Cambria Math" panose="02040503050406030204" pitchFamily="18" charset="0"/>
                            </a:rPr>
                            <m:t>= </m:t>
                          </m:r>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oMath>
                  </m:oMathPara>
                </a14:m>
                <a:endParaRPr lang="zh-CN" altLang="en-US" dirty="0"/>
              </a:p>
            </p:txBody>
          </p:sp>
        </mc:Choice>
        <mc:Fallback xmlns="">
          <p:sp>
            <p:nvSpPr>
              <p:cNvPr id="68" name="TextBox 67">
                <a:extLst>
                  <a:ext uri="{FF2B5EF4-FFF2-40B4-BE49-F238E27FC236}">
                    <a16:creationId xmlns:a16="http://schemas.microsoft.com/office/drawing/2014/main" id="{7C8EF759-6544-6EAC-AC1F-5AE717660EA2}"/>
                  </a:ext>
                </a:extLst>
              </p:cNvPr>
              <p:cNvSpPr txBox="1">
                <a:spLocks noRot="1" noChangeAspect="1" noMove="1" noResize="1" noEditPoints="1" noAdjustHandles="1" noChangeArrowheads="1" noChangeShapeType="1" noTextEdit="1"/>
              </p:cNvSpPr>
              <p:nvPr/>
            </p:nvSpPr>
            <p:spPr>
              <a:xfrm>
                <a:off x="9809048" y="4988338"/>
                <a:ext cx="2015276" cy="369332"/>
              </a:xfrm>
              <a:prstGeom prst="rect">
                <a:avLst/>
              </a:prstGeom>
              <a:blipFill>
                <a:blip r:embed="rId3"/>
                <a:stretch>
                  <a:fillRect b="-13115"/>
                </a:stretch>
              </a:blipFill>
            </p:spPr>
            <p:txBody>
              <a:bodyPr/>
              <a:lstStyle/>
              <a:p>
                <a:r>
                  <a:rPr lang="zh-CN" altLang="en-US">
                    <a:noFill/>
                  </a:rPr>
                  <a:t> </a:t>
                </a:r>
              </a:p>
            </p:txBody>
          </p:sp>
        </mc:Fallback>
      </mc:AlternateContent>
      <p:sp>
        <p:nvSpPr>
          <p:cNvPr id="74" name="TextBox 73">
            <a:extLst>
              <a:ext uri="{FF2B5EF4-FFF2-40B4-BE49-F238E27FC236}">
                <a16:creationId xmlns:a16="http://schemas.microsoft.com/office/drawing/2014/main" id="{9BDAC3F0-FF4F-F477-BA2D-2736E0B57F14}"/>
              </a:ext>
            </a:extLst>
          </p:cNvPr>
          <p:cNvSpPr txBox="1"/>
          <p:nvPr/>
        </p:nvSpPr>
        <p:spPr>
          <a:xfrm>
            <a:off x="2164390" y="2482287"/>
            <a:ext cx="423514" cy="369332"/>
          </a:xfrm>
          <a:prstGeom prst="rect">
            <a:avLst/>
          </a:prstGeom>
          <a:noFill/>
        </p:spPr>
        <p:txBody>
          <a:bodyPr wrap="square" rtlCol="0">
            <a:spAutoFit/>
          </a:bodyPr>
          <a:lstStyle/>
          <a:p>
            <a:r>
              <a:rPr lang="en-CA" altLang="zh-CN" dirty="0"/>
              <a:t>h1</a:t>
            </a:r>
            <a:endParaRPr lang="zh-CN" altLang="en-US" dirty="0"/>
          </a:p>
        </p:txBody>
      </p:sp>
      <p:sp>
        <p:nvSpPr>
          <p:cNvPr id="75" name="TextBox 74">
            <a:extLst>
              <a:ext uri="{FF2B5EF4-FFF2-40B4-BE49-F238E27FC236}">
                <a16:creationId xmlns:a16="http://schemas.microsoft.com/office/drawing/2014/main" id="{BEFF8E8E-552F-4FC9-1D09-C31C1B31613F}"/>
              </a:ext>
            </a:extLst>
          </p:cNvPr>
          <p:cNvSpPr txBox="1"/>
          <p:nvPr/>
        </p:nvSpPr>
        <p:spPr>
          <a:xfrm>
            <a:off x="2153870" y="3423179"/>
            <a:ext cx="423514" cy="369332"/>
          </a:xfrm>
          <a:prstGeom prst="rect">
            <a:avLst/>
          </a:prstGeom>
          <a:noFill/>
        </p:spPr>
        <p:txBody>
          <a:bodyPr wrap="square" rtlCol="0">
            <a:spAutoFit/>
          </a:bodyPr>
          <a:lstStyle/>
          <a:p>
            <a:r>
              <a:rPr lang="en-CA" altLang="zh-CN" dirty="0"/>
              <a:t>h2</a:t>
            </a:r>
            <a:endParaRPr lang="zh-CN" altLang="en-US" dirty="0"/>
          </a:p>
        </p:txBody>
      </p:sp>
      <p:sp>
        <p:nvSpPr>
          <p:cNvPr id="76" name="TextBox 75">
            <a:extLst>
              <a:ext uri="{FF2B5EF4-FFF2-40B4-BE49-F238E27FC236}">
                <a16:creationId xmlns:a16="http://schemas.microsoft.com/office/drawing/2014/main" id="{5C313CF2-B557-3482-B5F0-BEB8E61034E6}"/>
              </a:ext>
            </a:extLst>
          </p:cNvPr>
          <p:cNvSpPr txBox="1"/>
          <p:nvPr/>
        </p:nvSpPr>
        <p:spPr>
          <a:xfrm>
            <a:off x="2163498" y="4322289"/>
            <a:ext cx="423514" cy="369332"/>
          </a:xfrm>
          <a:prstGeom prst="rect">
            <a:avLst/>
          </a:prstGeom>
          <a:noFill/>
        </p:spPr>
        <p:txBody>
          <a:bodyPr wrap="square" rtlCol="0">
            <a:spAutoFit/>
          </a:bodyPr>
          <a:lstStyle/>
          <a:p>
            <a:r>
              <a:rPr lang="en-CA" altLang="zh-CN" dirty="0"/>
              <a:t>h3</a:t>
            </a:r>
            <a:endParaRPr lang="zh-CN" altLang="en-US" dirty="0"/>
          </a:p>
        </p:txBody>
      </p:sp>
      <p:sp>
        <p:nvSpPr>
          <p:cNvPr id="77" name="TextBox 76">
            <a:extLst>
              <a:ext uri="{FF2B5EF4-FFF2-40B4-BE49-F238E27FC236}">
                <a16:creationId xmlns:a16="http://schemas.microsoft.com/office/drawing/2014/main" id="{BD29719E-6F89-2C84-D501-959942826FA5}"/>
              </a:ext>
            </a:extLst>
          </p:cNvPr>
          <p:cNvSpPr txBox="1"/>
          <p:nvPr/>
        </p:nvSpPr>
        <p:spPr>
          <a:xfrm>
            <a:off x="2173321" y="5260783"/>
            <a:ext cx="423514" cy="369332"/>
          </a:xfrm>
          <a:prstGeom prst="rect">
            <a:avLst/>
          </a:prstGeom>
          <a:noFill/>
        </p:spPr>
        <p:txBody>
          <a:bodyPr wrap="square" rtlCol="0">
            <a:spAutoFit/>
          </a:bodyPr>
          <a:lstStyle/>
          <a:p>
            <a:r>
              <a:rPr lang="en-CA" altLang="zh-CN" dirty="0"/>
              <a:t>h4</a:t>
            </a:r>
            <a:endParaRPr lang="zh-CN" altLang="en-US" dirty="0"/>
          </a:p>
        </p:txBody>
      </p:sp>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6421FA3E-F0FF-1D10-C2E2-8D6CA35EFB0D}"/>
                  </a:ext>
                </a:extLst>
              </p:cNvPr>
              <p:cNvSpPr txBox="1"/>
              <p:nvPr/>
            </p:nvSpPr>
            <p:spPr>
              <a:xfrm>
                <a:off x="6092052" y="865068"/>
                <a:ext cx="4977195"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𝑌</m:t>
                          </m:r>
                        </m:e>
                        <m:sub>
                          <m:r>
                            <a:rPr lang="en-US">
                              <a:latin typeface="Cambria Math" panose="02040503050406030204" pitchFamily="18" charset="0"/>
                            </a:rPr>
                            <m:t>2</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CA" b="0" i="0" smtClean="0">
                              <a:latin typeface="Cambria Math" panose="02040503050406030204" pitchFamily="18" charset="0"/>
                            </a:rPr>
                            <m:t>3</m:t>
                          </m:r>
                        </m:sub>
                      </m:sSub>
                      <m:sSub>
                        <m:sSubPr>
                          <m:ctrlPr>
                            <a:rPr lang="en-US" i="1" smtClean="0">
                              <a:latin typeface="Cambria Math" panose="02040503050406030204" pitchFamily="18" charset="0"/>
                            </a:rPr>
                          </m:ctrlPr>
                        </m:sSubPr>
                        <m:e>
                          <m:r>
                            <a:rPr lang="en-US">
                              <a:latin typeface="Cambria Math" panose="02040503050406030204" pitchFamily="18" charset="0"/>
                            </a:rPr>
                            <m:t>𝑋</m:t>
                          </m:r>
                        </m:e>
                        <m:sub>
                          <m:r>
                            <a:rPr lang="en-CA" b="0" i="0" smtClean="0">
                              <a:latin typeface="Cambria Math" panose="02040503050406030204" pitchFamily="18" charset="0"/>
                            </a:rPr>
                            <m:t>3</m:t>
                          </m:r>
                        </m:sub>
                      </m:sSub>
                      <m:r>
                        <a:rPr lang="en-CA" b="0" i="0" smtClean="0">
                          <a:latin typeface="Cambria Math" panose="02040503050406030204" pitchFamily="18" charset="0"/>
                        </a:rPr>
                        <m:t>+ </m:t>
                      </m:r>
                      <m:r>
                        <a:rPr lang="en-US" sz="1800">
                          <a:latin typeface="Cambria Math" panose="02040503050406030204" pitchFamily="18" charset="0"/>
                        </a:rPr>
                        <m:t>𝜀</m:t>
                      </m:r>
                    </m:oMath>
                  </m:oMathPara>
                </a14:m>
                <a:endParaRPr lang="en-US" dirty="0"/>
              </a:p>
            </p:txBody>
          </p:sp>
        </mc:Choice>
        <mc:Fallback xmlns="">
          <p:sp>
            <p:nvSpPr>
              <p:cNvPr id="9" name="TextBox 8">
                <a:extLst>
                  <a:ext uri="{FF2B5EF4-FFF2-40B4-BE49-F238E27FC236}">
                    <a16:creationId xmlns:a16="http://schemas.microsoft.com/office/drawing/2014/main" id="{6421FA3E-F0FF-1D10-C2E2-8D6CA35EFB0D}"/>
                  </a:ext>
                </a:extLst>
              </p:cNvPr>
              <p:cNvSpPr txBox="1">
                <a:spLocks noRot="1" noChangeAspect="1" noMove="1" noResize="1" noEditPoints="1" noAdjustHandles="1" noChangeArrowheads="1" noChangeShapeType="1" noTextEdit="1"/>
              </p:cNvSpPr>
              <p:nvPr/>
            </p:nvSpPr>
            <p:spPr>
              <a:xfrm>
                <a:off x="6092052" y="865068"/>
                <a:ext cx="4977195" cy="369332"/>
              </a:xfrm>
              <a:prstGeom prst="rect">
                <a:avLst/>
              </a:prstGeom>
              <a:blipFill>
                <a:blip r:embed="rId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C9298B89-A638-C862-9FD8-8AF2253E5923}"/>
                  </a:ext>
                </a:extLst>
              </p:cNvPr>
              <p:cNvSpPr txBox="1"/>
              <p:nvPr/>
            </p:nvSpPr>
            <p:spPr>
              <a:xfrm>
                <a:off x="6092051" y="398346"/>
                <a:ext cx="4977195"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𝑌</m:t>
                          </m:r>
                        </m:e>
                        <m:sub>
                          <m:r>
                            <a:rPr lang="en-CA" b="0" i="0" smtClean="0">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CA" b="0" i="0" smtClean="0">
                              <a:latin typeface="Cambria Math" panose="02040503050406030204" pitchFamily="18" charset="0"/>
                            </a:rPr>
                            <m:t>3</m:t>
                          </m:r>
                        </m:sub>
                      </m:sSub>
                      <m:sSub>
                        <m:sSubPr>
                          <m:ctrlPr>
                            <a:rPr lang="en-US" i="1" smtClean="0">
                              <a:latin typeface="Cambria Math" panose="02040503050406030204" pitchFamily="18" charset="0"/>
                            </a:rPr>
                          </m:ctrlPr>
                        </m:sSubPr>
                        <m:e>
                          <m:r>
                            <a:rPr lang="en-US">
                              <a:latin typeface="Cambria Math" panose="02040503050406030204" pitchFamily="18" charset="0"/>
                            </a:rPr>
                            <m:t>𝑋</m:t>
                          </m:r>
                        </m:e>
                        <m:sub>
                          <m:r>
                            <a:rPr lang="en-CA" b="0" i="0" smtClean="0">
                              <a:latin typeface="Cambria Math" panose="02040503050406030204" pitchFamily="18" charset="0"/>
                            </a:rPr>
                            <m:t>3</m:t>
                          </m:r>
                        </m:sub>
                      </m:sSub>
                      <m:r>
                        <a:rPr lang="en-CA" b="0" i="0" smtClean="0">
                          <a:latin typeface="Cambria Math" panose="02040503050406030204" pitchFamily="18" charset="0"/>
                        </a:rPr>
                        <m:t>+ </m:t>
                      </m:r>
                      <m:r>
                        <a:rPr lang="en-US" sz="1800">
                          <a:latin typeface="Cambria Math" panose="02040503050406030204" pitchFamily="18" charset="0"/>
                        </a:rPr>
                        <m:t>𝜀</m:t>
                      </m:r>
                    </m:oMath>
                  </m:oMathPara>
                </a14:m>
                <a:endParaRPr lang="en-US" dirty="0"/>
              </a:p>
            </p:txBody>
          </p:sp>
        </mc:Choice>
        <mc:Fallback xmlns="">
          <p:sp>
            <p:nvSpPr>
              <p:cNvPr id="11" name="TextBox 10">
                <a:extLst>
                  <a:ext uri="{FF2B5EF4-FFF2-40B4-BE49-F238E27FC236}">
                    <a16:creationId xmlns:a16="http://schemas.microsoft.com/office/drawing/2014/main" id="{C9298B89-A638-C862-9FD8-8AF2253E5923}"/>
                  </a:ext>
                </a:extLst>
              </p:cNvPr>
              <p:cNvSpPr txBox="1">
                <a:spLocks noRot="1" noChangeAspect="1" noMove="1" noResize="1" noEditPoints="1" noAdjustHandles="1" noChangeArrowheads="1" noChangeShapeType="1" noTextEdit="1"/>
              </p:cNvSpPr>
              <p:nvPr/>
            </p:nvSpPr>
            <p:spPr>
              <a:xfrm>
                <a:off x="6092051" y="398346"/>
                <a:ext cx="4977195" cy="369332"/>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649406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fade">
                                      <p:cBhvr>
                                        <p:cTn id="7" dur="500"/>
                                        <p:tgtEl>
                                          <p:spTgt spid="33"/>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fade">
                                      <p:cBhvr>
                                        <p:cTn id="10" dur="500"/>
                                        <p:tgtEl>
                                          <p:spTgt spid="34"/>
                                        </p:tgtEl>
                                      </p:cBhvr>
                                    </p:animEffect>
                                  </p:childTnLst>
                                </p:cTn>
                              </p:par>
                              <p:par>
                                <p:cTn id="11" presetID="10" presetClass="entr" presetSubtype="0" fill="hold" nodeType="withEffect">
                                  <p:stCondLst>
                                    <p:cond delay="0"/>
                                  </p:stCondLst>
                                  <p:childTnLst>
                                    <p:set>
                                      <p:cBhvr>
                                        <p:cTn id="12" dur="1" fill="hold">
                                          <p:stCondLst>
                                            <p:cond delay="0"/>
                                          </p:stCondLst>
                                        </p:cTn>
                                        <p:tgtEl>
                                          <p:spTgt spid="35"/>
                                        </p:tgtEl>
                                        <p:attrNameLst>
                                          <p:attrName>style.visibility</p:attrName>
                                        </p:attrNameLst>
                                      </p:cBhvr>
                                      <p:to>
                                        <p:strVal val="visible"/>
                                      </p:to>
                                    </p:set>
                                    <p:animEffect transition="in" filter="fade">
                                      <p:cBhvr>
                                        <p:cTn id="13" dur="500"/>
                                        <p:tgtEl>
                                          <p:spTgt spid="35"/>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36"/>
                                        </p:tgtEl>
                                        <p:attrNameLst>
                                          <p:attrName>style.visibility</p:attrName>
                                        </p:attrNameLst>
                                      </p:cBhvr>
                                      <p:to>
                                        <p:strVal val="visible"/>
                                      </p:to>
                                    </p:set>
                                    <p:animEffect transition="in" filter="fade">
                                      <p:cBhvr>
                                        <p:cTn id="16" dur="500"/>
                                        <p:tgtEl>
                                          <p:spTgt spid="36"/>
                                        </p:tgtEl>
                                      </p:cBhvr>
                                    </p:animEffect>
                                  </p:childTnLst>
                                </p:cTn>
                              </p:par>
                              <p:par>
                                <p:cTn id="17" presetID="10" presetClass="entr" presetSubtype="0" fill="hold" nodeType="withEffect">
                                  <p:stCondLst>
                                    <p:cond delay="0"/>
                                  </p:stCondLst>
                                  <p:childTnLst>
                                    <p:set>
                                      <p:cBhvr>
                                        <p:cTn id="18" dur="1" fill="hold">
                                          <p:stCondLst>
                                            <p:cond delay="0"/>
                                          </p:stCondLst>
                                        </p:cTn>
                                        <p:tgtEl>
                                          <p:spTgt spid="43"/>
                                        </p:tgtEl>
                                        <p:attrNameLst>
                                          <p:attrName>style.visibility</p:attrName>
                                        </p:attrNameLst>
                                      </p:cBhvr>
                                      <p:to>
                                        <p:strVal val="visible"/>
                                      </p:to>
                                    </p:set>
                                    <p:animEffect transition="in" filter="fade">
                                      <p:cBhvr>
                                        <p:cTn id="19" dur="500"/>
                                        <p:tgtEl>
                                          <p:spTgt spid="4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58"/>
                                        </p:tgtEl>
                                        <p:attrNameLst>
                                          <p:attrName>style.visibility</p:attrName>
                                        </p:attrNameLst>
                                      </p:cBhvr>
                                      <p:to>
                                        <p:strVal val="visible"/>
                                      </p:to>
                                    </p:set>
                                    <p:animEffect transition="in" filter="fade">
                                      <p:cBhvr>
                                        <p:cTn id="22" dur="500"/>
                                        <p:tgtEl>
                                          <p:spTgt spid="5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59"/>
                                        </p:tgtEl>
                                        <p:attrNameLst>
                                          <p:attrName>style.visibility</p:attrName>
                                        </p:attrNameLst>
                                      </p:cBhvr>
                                      <p:to>
                                        <p:strVal val="visible"/>
                                      </p:to>
                                    </p:set>
                                    <p:animEffect transition="in" filter="fade">
                                      <p:cBhvr>
                                        <p:cTn id="25" dur="500"/>
                                        <p:tgtEl>
                                          <p:spTgt spid="59"/>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60"/>
                                        </p:tgtEl>
                                        <p:attrNameLst>
                                          <p:attrName>style.visibility</p:attrName>
                                        </p:attrNameLst>
                                      </p:cBhvr>
                                      <p:to>
                                        <p:strVal val="visible"/>
                                      </p:to>
                                    </p:set>
                                    <p:animEffect transition="in" filter="fade">
                                      <p:cBhvr>
                                        <p:cTn id="28" dur="500"/>
                                        <p:tgtEl>
                                          <p:spTgt spid="60"/>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62"/>
                                        </p:tgtEl>
                                        <p:attrNameLst>
                                          <p:attrName>style.visibility</p:attrName>
                                        </p:attrNameLst>
                                      </p:cBhvr>
                                      <p:to>
                                        <p:strVal val="visible"/>
                                      </p:to>
                                    </p:set>
                                    <p:animEffect transition="in" filter="fade">
                                      <p:cBhvr>
                                        <p:cTn id="31" dur="500"/>
                                        <p:tgtEl>
                                          <p:spTgt spid="62"/>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63"/>
                                        </p:tgtEl>
                                        <p:attrNameLst>
                                          <p:attrName>style.visibility</p:attrName>
                                        </p:attrNameLst>
                                      </p:cBhvr>
                                      <p:to>
                                        <p:strVal val="visible"/>
                                      </p:to>
                                    </p:set>
                                    <p:animEffect transition="in" filter="fade">
                                      <p:cBhvr>
                                        <p:cTn id="34" dur="500"/>
                                        <p:tgtEl>
                                          <p:spTgt spid="6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64"/>
                                        </p:tgtEl>
                                        <p:attrNameLst>
                                          <p:attrName>style.visibility</p:attrName>
                                        </p:attrNameLst>
                                      </p:cBhvr>
                                      <p:to>
                                        <p:strVal val="visible"/>
                                      </p:to>
                                    </p:set>
                                    <p:animEffect transition="in" filter="fade">
                                      <p:cBhvr>
                                        <p:cTn id="37" dur="500"/>
                                        <p:tgtEl>
                                          <p:spTgt spid="64"/>
                                        </p:tgtEl>
                                      </p:cBhvr>
                                    </p:animEffect>
                                  </p:childTnLst>
                                </p:cTn>
                              </p:par>
                              <p:par>
                                <p:cTn id="38" presetID="10" presetClass="entr" presetSubtype="0" fill="hold" grpId="0" nodeType="withEffect">
                                  <p:stCondLst>
                                    <p:cond delay="0"/>
                                  </p:stCondLst>
                                  <p:childTnLst>
                                    <p:set>
                                      <p:cBhvr>
                                        <p:cTn id="39" dur="1" fill="hold">
                                          <p:stCondLst>
                                            <p:cond delay="0"/>
                                          </p:stCondLst>
                                        </p:cTn>
                                        <p:tgtEl>
                                          <p:spTgt spid="65"/>
                                        </p:tgtEl>
                                        <p:attrNameLst>
                                          <p:attrName>style.visibility</p:attrName>
                                        </p:attrNameLst>
                                      </p:cBhvr>
                                      <p:to>
                                        <p:strVal val="visible"/>
                                      </p:to>
                                    </p:set>
                                    <p:animEffect transition="in" filter="fade">
                                      <p:cBhvr>
                                        <p:cTn id="40" dur="500"/>
                                        <p:tgtEl>
                                          <p:spTgt spid="65"/>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68"/>
                                        </p:tgtEl>
                                        <p:attrNameLst>
                                          <p:attrName>style.visibility</p:attrName>
                                        </p:attrNameLst>
                                      </p:cBhvr>
                                      <p:to>
                                        <p:strVal val="visible"/>
                                      </p:to>
                                    </p:set>
                                    <p:animEffect transition="in" filter="fade">
                                      <p:cBhvr>
                                        <p:cTn id="43" dur="500"/>
                                        <p:tgtEl>
                                          <p:spTgt spid="68"/>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3">
                                            <p:txEl>
                                              <p:pRg st="2" end="2"/>
                                            </p:txEl>
                                          </p:spTgt>
                                        </p:tgtEl>
                                        <p:attrNameLst>
                                          <p:attrName>style.visibility</p:attrName>
                                        </p:attrNameLst>
                                      </p:cBhvr>
                                      <p:to>
                                        <p:strVal val="visible"/>
                                      </p:to>
                                    </p:set>
                                    <p:anim calcmode="lin" valueType="num">
                                      <p:cBhvr additive="base">
                                        <p:cTn id="48"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49" dur="500" fill="hold"/>
                                        <p:tgtEl>
                                          <p:spTgt spid="3">
                                            <p:txEl>
                                              <p:pRg st="2" end="2"/>
                                            </p:txEl>
                                          </p:spTgt>
                                        </p:tgtEl>
                                        <p:attrNameLst>
                                          <p:attrName>ppt_y</p:attrName>
                                        </p:attrNameLst>
                                      </p:cBhvr>
                                      <p:tavLst>
                                        <p:tav tm="0">
                                          <p:val>
                                            <p:strVal val="1+#ppt_h/2"/>
                                          </p:val>
                                        </p:tav>
                                        <p:tav tm="100000">
                                          <p:val>
                                            <p:strVal val="#ppt_y"/>
                                          </p:val>
                                        </p:tav>
                                      </p:tavLst>
                                    </p:anim>
                                  </p:childTnLst>
                                </p:cTn>
                              </p:par>
                              <p:par>
                                <p:cTn id="50" presetID="2" presetClass="entr" presetSubtype="4" fill="hold" nodeType="withEffect">
                                  <p:stCondLst>
                                    <p:cond delay="0"/>
                                  </p:stCondLst>
                                  <p:childTnLst>
                                    <p:set>
                                      <p:cBhvr>
                                        <p:cTn id="51" dur="1" fill="hold">
                                          <p:stCondLst>
                                            <p:cond delay="0"/>
                                          </p:stCondLst>
                                        </p:cTn>
                                        <p:tgtEl>
                                          <p:spTgt spid="3">
                                            <p:txEl>
                                              <p:pRg st="3" end="3"/>
                                            </p:txEl>
                                          </p:spTgt>
                                        </p:tgtEl>
                                        <p:attrNameLst>
                                          <p:attrName>style.visibility</p:attrName>
                                        </p:attrNameLst>
                                      </p:cBhvr>
                                      <p:to>
                                        <p:strVal val="visible"/>
                                      </p:to>
                                    </p:set>
                                    <p:anim calcmode="lin" valueType="num">
                                      <p:cBhvr additive="base">
                                        <p:cTn id="52"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53"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4" grpId="0" animBg="1"/>
      <p:bldP spid="36" grpId="0" animBg="1"/>
      <p:bldP spid="58" grpId="0"/>
      <p:bldP spid="59" grpId="0"/>
      <p:bldP spid="60" grpId="0"/>
      <p:bldP spid="62" grpId="0"/>
      <p:bldP spid="63" grpId="0"/>
      <p:bldP spid="64" grpId="0"/>
      <p:bldP spid="65" grpId="0"/>
      <p:bldP spid="6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AC5225-C23B-918C-74E1-FE42380ADC76}"/>
              </a:ext>
            </a:extLst>
          </p:cNvPr>
          <p:cNvSpPr>
            <a:spLocks noGrp="1"/>
          </p:cNvSpPr>
          <p:nvPr>
            <p:ph type="title"/>
          </p:nvPr>
        </p:nvSpPr>
        <p:spPr/>
        <p:txBody>
          <a:bodyPr/>
          <a:lstStyle/>
          <a:p>
            <a:r>
              <a:rPr lang="en-CA" altLang="zh-CN" dirty="0"/>
              <a:t>Deep Neural Network (DNN)</a:t>
            </a:r>
            <a:endParaRPr lang="zh-CN" altLang="en-US" dirty="0"/>
          </a:p>
        </p:txBody>
      </p:sp>
      <p:pic>
        <p:nvPicPr>
          <p:cNvPr id="6" name="Content Placeholder 5" descr="A picture containing symmetry, drawing, circle, sketch&#10;&#10;Description automatically generated">
            <a:extLst>
              <a:ext uri="{FF2B5EF4-FFF2-40B4-BE49-F238E27FC236}">
                <a16:creationId xmlns:a16="http://schemas.microsoft.com/office/drawing/2014/main" id="{5754FC2E-A8B0-6A00-6105-571812A5A12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761419" y="1876425"/>
            <a:ext cx="8475134" cy="4767263"/>
          </a:xfrm>
        </p:spPr>
      </p:pic>
      <p:sp>
        <p:nvSpPr>
          <p:cNvPr id="4" name="Slide Number Placeholder 3">
            <a:extLst>
              <a:ext uri="{FF2B5EF4-FFF2-40B4-BE49-F238E27FC236}">
                <a16:creationId xmlns:a16="http://schemas.microsoft.com/office/drawing/2014/main" id="{90E54BF9-639B-7777-3B05-033F4DF30D27}"/>
              </a:ext>
            </a:extLst>
          </p:cNvPr>
          <p:cNvSpPr>
            <a:spLocks noGrp="1"/>
          </p:cNvSpPr>
          <p:nvPr>
            <p:ph type="sldNum" sz="quarter" idx="12"/>
          </p:nvPr>
        </p:nvSpPr>
        <p:spPr/>
        <p:txBody>
          <a:bodyPr/>
          <a:lstStyle/>
          <a:p>
            <a:fld id="{998FC6E2-3800-4EB0-A18D-3856D6660061}" type="slidenum">
              <a:rPr lang="en-US" smtClean="0"/>
              <a:t>14</a:t>
            </a:fld>
            <a:endParaRPr lang="en-US"/>
          </a:p>
        </p:txBody>
      </p:sp>
    </p:spTree>
    <p:extLst>
      <p:ext uri="{BB962C8B-B14F-4D97-AF65-F5344CB8AC3E}">
        <p14:creationId xmlns:p14="http://schemas.microsoft.com/office/powerpoint/2010/main" val="11580691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9D664-752E-135D-7E26-BE15A5EAC572}"/>
              </a:ext>
            </a:extLst>
          </p:cNvPr>
          <p:cNvSpPr>
            <a:spLocks noGrp="1"/>
          </p:cNvSpPr>
          <p:nvPr>
            <p:ph type="title"/>
          </p:nvPr>
        </p:nvSpPr>
        <p:spPr/>
        <p:txBody>
          <a:bodyPr/>
          <a:lstStyle/>
          <a:p>
            <a:r>
              <a:rPr lang="en-CA" altLang="zh-CN" dirty="0"/>
              <a:t>Activation function</a:t>
            </a:r>
            <a:endParaRPr lang="zh-CN" altLang="en-US" dirty="0"/>
          </a:p>
        </p:txBody>
      </p:sp>
      <p:sp>
        <p:nvSpPr>
          <p:cNvPr id="3" name="Content Placeholder 2">
            <a:extLst>
              <a:ext uri="{FF2B5EF4-FFF2-40B4-BE49-F238E27FC236}">
                <a16:creationId xmlns:a16="http://schemas.microsoft.com/office/drawing/2014/main" id="{3763BF2F-5ED9-B98A-546E-40ABA973B2C2}"/>
              </a:ext>
            </a:extLst>
          </p:cNvPr>
          <p:cNvSpPr>
            <a:spLocks noGrp="1"/>
          </p:cNvSpPr>
          <p:nvPr>
            <p:ph idx="1"/>
          </p:nvPr>
        </p:nvSpPr>
        <p:spPr>
          <a:xfrm>
            <a:off x="6805061" y="1825625"/>
            <a:ext cx="4966636" cy="2483616"/>
          </a:xfrm>
        </p:spPr>
        <p:txBody>
          <a:bodyPr>
            <a:noAutofit/>
          </a:bodyPr>
          <a:lstStyle/>
          <a:p>
            <a:r>
              <a:rPr lang="en-CA" altLang="zh-CN" sz="2000" dirty="0"/>
              <a:t>Not all impulse will be passed from the front neuron to the back one. If the front neuron passed impulse successfully, then the back one will </a:t>
            </a:r>
            <a:r>
              <a:rPr lang="en-CA" altLang="zh-CN" sz="2000" dirty="0">
                <a:solidFill>
                  <a:schemeClr val="accent1"/>
                </a:solidFill>
              </a:rPr>
              <a:t>fire</a:t>
            </a:r>
            <a:r>
              <a:rPr lang="en-CA" altLang="zh-CN" sz="2000" dirty="0"/>
              <a:t> (activate) and continue to transfer impulse. </a:t>
            </a:r>
            <a:endParaRPr lang="zh-CN" altLang="en-US" sz="2000" dirty="0"/>
          </a:p>
          <a:p>
            <a:r>
              <a:rPr lang="en-CA" altLang="zh-CN" sz="2000" dirty="0"/>
              <a:t>We can use a function named “activation function” to describe the phenomenon whether the next neuron will be fired (active) or not. </a:t>
            </a:r>
          </a:p>
        </p:txBody>
      </p:sp>
      <p:sp>
        <p:nvSpPr>
          <p:cNvPr id="4" name="Slide Number Placeholder 3">
            <a:extLst>
              <a:ext uri="{FF2B5EF4-FFF2-40B4-BE49-F238E27FC236}">
                <a16:creationId xmlns:a16="http://schemas.microsoft.com/office/drawing/2014/main" id="{4B94E30D-CC12-ADE2-8CC4-5728983308AF}"/>
              </a:ext>
            </a:extLst>
          </p:cNvPr>
          <p:cNvSpPr>
            <a:spLocks noGrp="1"/>
          </p:cNvSpPr>
          <p:nvPr>
            <p:ph type="sldNum" sz="quarter" idx="12"/>
          </p:nvPr>
        </p:nvSpPr>
        <p:spPr/>
        <p:txBody>
          <a:bodyPr/>
          <a:lstStyle/>
          <a:p>
            <a:fld id="{998FC6E2-3800-4EB0-A18D-3856D6660061}" type="slidenum">
              <a:rPr lang="en-US" smtClean="0"/>
              <a:t>15</a:t>
            </a:fld>
            <a:endParaRPr lang="en-US"/>
          </a:p>
        </p:txBody>
      </p:sp>
      <p:pic>
        <p:nvPicPr>
          <p:cNvPr id="4098" name="Picture 2" descr="Synapse: Definition, Parts, Types &amp; Function">
            <a:extLst>
              <a:ext uri="{FF2B5EF4-FFF2-40B4-BE49-F238E27FC236}">
                <a16:creationId xmlns:a16="http://schemas.microsoft.com/office/drawing/2014/main" id="{61E223E3-7E51-7B32-1DA2-E68E3C9423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708" b="11120"/>
          <a:stretch/>
        </p:blipFill>
        <p:spPr bwMode="auto">
          <a:xfrm>
            <a:off x="420303" y="1854310"/>
            <a:ext cx="6108834" cy="171329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The Synaptic Transmission Between Neurons">
            <a:extLst>
              <a:ext uri="{FF2B5EF4-FFF2-40B4-BE49-F238E27FC236}">
                <a16:creationId xmlns:a16="http://schemas.microsoft.com/office/drawing/2014/main" id="{358EA948-616A-DF04-47EC-851D392D26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6712" y="3892550"/>
            <a:ext cx="2919599" cy="2332225"/>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oup 11">
            <a:extLst>
              <a:ext uri="{FF2B5EF4-FFF2-40B4-BE49-F238E27FC236}">
                <a16:creationId xmlns:a16="http://schemas.microsoft.com/office/drawing/2014/main" id="{B5165EA6-1E11-DB43-E4B6-85B4B4223994}"/>
              </a:ext>
            </a:extLst>
          </p:cNvPr>
          <p:cNvGrpSpPr/>
          <p:nvPr/>
        </p:nvGrpSpPr>
        <p:grpSpPr>
          <a:xfrm>
            <a:off x="1860210" y="1624627"/>
            <a:ext cx="1274836" cy="343193"/>
            <a:chOff x="7085805" y="282449"/>
            <a:chExt cx="1274836" cy="343193"/>
          </a:xfrm>
        </p:grpSpPr>
        <p:cxnSp>
          <p:nvCxnSpPr>
            <p:cNvPr id="10" name="Straight Arrow Connector 9">
              <a:extLst>
                <a:ext uri="{FF2B5EF4-FFF2-40B4-BE49-F238E27FC236}">
                  <a16:creationId xmlns:a16="http://schemas.microsoft.com/office/drawing/2014/main" id="{9BF8E7A9-9F66-1647-2FEF-099ECA190B6E}"/>
                </a:ext>
              </a:extLst>
            </p:cNvPr>
            <p:cNvCxnSpPr/>
            <p:nvPr/>
          </p:nvCxnSpPr>
          <p:spPr>
            <a:xfrm>
              <a:off x="7232335" y="625642"/>
              <a:ext cx="981777"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1278BF76-A1AF-13B7-6028-E008A122C4D4}"/>
                </a:ext>
              </a:extLst>
            </p:cNvPr>
            <p:cNvSpPr txBox="1"/>
            <p:nvPr/>
          </p:nvSpPr>
          <p:spPr>
            <a:xfrm>
              <a:off x="7085805" y="282449"/>
              <a:ext cx="1274836" cy="307777"/>
            </a:xfrm>
            <a:prstGeom prst="rect">
              <a:avLst/>
            </a:prstGeom>
            <a:noFill/>
          </p:spPr>
          <p:txBody>
            <a:bodyPr wrap="none" rtlCol="0">
              <a:spAutoFit/>
            </a:bodyPr>
            <a:lstStyle/>
            <a:p>
              <a:r>
                <a:rPr lang="en-CA" altLang="zh-CN" sz="1400" dirty="0"/>
                <a:t>Impulse comes</a:t>
              </a:r>
              <a:endParaRPr lang="zh-CN" altLang="en-US" sz="1400" dirty="0"/>
            </a:p>
          </p:txBody>
        </p:sp>
      </p:grpSp>
      <p:sp>
        <p:nvSpPr>
          <p:cNvPr id="15" name="TextBox 14">
            <a:extLst>
              <a:ext uri="{FF2B5EF4-FFF2-40B4-BE49-F238E27FC236}">
                <a16:creationId xmlns:a16="http://schemas.microsoft.com/office/drawing/2014/main" id="{144666CF-270D-0466-06B4-5CCBF18EB9EC}"/>
              </a:ext>
            </a:extLst>
          </p:cNvPr>
          <p:cNvSpPr txBox="1"/>
          <p:nvPr/>
        </p:nvSpPr>
        <p:spPr>
          <a:xfrm>
            <a:off x="21554" y="6549719"/>
            <a:ext cx="3222057" cy="276999"/>
          </a:xfrm>
          <a:prstGeom prst="rect">
            <a:avLst/>
          </a:prstGeom>
          <a:noFill/>
        </p:spPr>
        <p:txBody>
          <a:bodyPr wrap="square">
            <a:spAutoFit/>
          </a:bodyPr>
          <a:lstStyle/>
          <a:p>
            <a:r>
              <a:rPr lang="zh-CN" altLang="en-US" sz="1200" dirty="0"/>
              <a:t>https://www.simplypsychology.org/synapse.html</a:t>
            </a:r>
          </a:p>
        </p:txBody>
      </p:sp>
      <p:cxnSp>
        <p:nvCxnSpPr>
          <p:cNvPr id="22" name="Straight Arrow Connector 21">
            <a:extLst>
              <a:ext uri="{FF2B5EF4-FFF2-40B4-BE49-F238E27FC236}">
                <a16:creationId xmlns:a16="http://schemas.microsoft.com/office/drawing/2014/main" id="{8495093C-7C20-E15D-F6AA-09B0D54177DA}"/>
              </a:ext>
            </a:extLst>
          </p:cNvPr>
          <p:cNvCxnSpPr/>
          <p:nvPr/>
        </p:nvCxnSpPr>
        <p:spPr>
          <a:xfrm>
            <a:off x="3551722" y="2579571"/>
            <a:ext cx="0" cy="131297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6" name="Straight Arrow Connector 5">
            <a:extLst>
              <a:ext uri="{FF2B5EF4-FFF2-40B4-BE49-F238E27FC236}">
                <a16:creationId xmlns:a16="http://schemas.microsoft.com/office/drawing/2014/main" id="{0B9D96AB-C4C5-2E06-B15F-6938C5FBCA11}"/>
              </a:ext>
            </a:extLst>
          </p:cNvPr>
          <p:cNvCxnSpPr/>
          <p:nvPr/>
        </p:nvCxnSpPr>
        <p:spPr>
          <a:xfrm>
            <a:off x="7336221" y="6074979"/>
            <a:ext cx="2070538"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8689716-7671-C587-522F-49A765FEEA7B}"/>
              </a:ext>
            </a:extLst>
          </p:cNvPr>
          <p:cNvCxnSpPr/>
          <p:nvPr/>
        </p:nvCxnSpPr>
        <p:spPr>
          <a:xfrm flipV="1">
            <a:off x="7336221" y="4782207"/>
            <a:ext cx="0" cy="129277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Rectangle 8">
            <a:extLst>
              <a:ext uri="{FF2B5EF4-FFF2-40B4-BE49-F238E27FC236}">
                <a16:creationId xmlns:a16="http://schemas.microsoft.com/office/drawing/2014/main" id="{184FCD19-F6A8-3FE7-DD8B-264D2F763FA1}"/>
              </a:ext>
            </a:extLst>
          </p:cNvPr>
          <p:cNvSpPr/>
          <p:nvPr/>
        </p:nvSpPr>
        <p:spPr>
          <a:xfrm>
            <a:off x="8113985" y="5150069"/>
            <a:ext cx="462453" cy="92490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14724290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9D664-752E-135D-7E26-BE15A5EAC572}"/>
              </a:ext>
            </a:extLst>
          </p:cNvPr>
          <p:cNvSpPr>
            <a:spLocks noGrp="1"/>
          </p:cNvSpPr>
          <p:nvPr>
            <p:ph type="title"/>
          </p:nvPr>
        </p:nvSpPr>
        <p:spPr/>
        <p:txBody>
          <a:bodyPr/>
          <a:lstStyle/>
          <a:p>
            <a:r>
              <a:rPr lang="en-CA" altLang="zh-CN" dirty="0"/>
              <a:t>Activation function</a:t>
            </a:r>
            <a:endParaRPr lang="zh-CN" altLang="en-US" dirty="0"/>
          </a:p>
        </p:txBody>
      </p:sp>
      <p:sp>
        <p:nvSpPr>
          <p:cNvPr id="3" name="Content Placeholder 2">
            <a:extLst>
              <a:ext uri="{FF2B5EF4-FFF2-40B4-BE49-F238E27FC236}">
                <a16:creationId xmlns:a16="http://schemas.microsoft.com/office/drawing/2014/main" id="{3763BF2F-5ED9-B98A-546E-40ABA973B2C2}"/>
              </a:ext>
            </a:extLst>
          </p:cNvPr>
          <p:cNvSpPr>
            <a:spLocks noGrp="1"/>
          </p:cNvSpPr>
          <p:nvPr>
            <p:ph idx="1"/>
          </p:nvPr>
        </p:nvSpPr>
        <p:spPr>
          <a:xfrm>
            <a:off x="924025" y="1825625"/>
            <a:ext cx="10847672" cy="1861034"/>
          </a:xfrm>
        </p:spPr>
        <p:txBody>
          <a:bodyPr>
            <a:noAutofit/>
          </a:bodyPr>
          <a:lstStyle/>
          <a:p>
            <a:r>
              <a:rPr lang="en-CA" altLang="zh-CN" sz="2000" dirty="0"/>
              <a:t>That is exactly what an activation function does in NN as well. It takes in the output signal from the previous cell and converts it into some form that can be taken as input to the next cell. </a:t>
            </a:r>
          </a:p>
          <a:p>
            <a:r>
              <a:rPr lang="en-CA" altLang="zh-CN" sz="2000" dirty="0"/>
              <a:t>Why activation function?</a:t>
            </a:r>
          </a:p>
          <a:p>
            <a:pPr lvl="1"/>
            <a:r>
              <a:rPr lang="en-CA" sz="1600" b="0" i="0" dirty="0">
                <a:solidFill>
                  <a:srgbClr val="292929"/>
                </a:solidFill>
                <a:effectLst/>
                <a:latin typeface="source-serif-pro"/>
              </a:rPr>
              <a:t>Apart from the biological similarity that was discussed earlier, they also help in keeping the value of the output from the neuron restricted to a certain limit as per our requirement. </a:t>
            </a:r>
          </a:p>
          <a:p>
            <a:pPr lvl="1"/>
            <a:r>
              <a:rPr lang="en-CA" sz="1600" dirty="0"/>
              <a:t>The most important feature in an activation function is its ability to add non-linearity into a neural network. </a:t>
            </a:r>
            <a:endParaRPr lang="en-CA" altLang="zh-CN" sz="2000" dirty="0"/>
          </a:p>
        </p:txBody>
      </p:sp>
      <p:sp>
        <p:nvSpPr>
          <p:cNvPr id="4" name="Slide Number Placeholder 3">
            <a:extLst>
              <a:ext uri="{FF2B5EF4-FFF2-40B4-BE49-F238E27FC236}">
                <a16:creationId xmlns:a16="http://schemas.microsoft.com/office/drawing/2014/main" id="{4B94E30D-CC12-ADE2-8CC4-5728983308AF}"/>
              </a:ext>
            </a:extLst>
          </p:cNvPr>
          <p:cNvSpPr>
            <a:spLocks noGrp="1"/>
          </p:cNvSpPr>
          <p:nvPr>
            <p:ph type="sldNum" sz="quarter" idx="12"/>
          </p:nvPr>
        </p:nvSpPr>
        <p:spPr/>
        <p:txBody>
          <a:bodyPr/>
          <a:lstStyle/>
          <a:p>
            <a:fld id="{998FC6E2-3800-4EB0-A18D-3856D6660061}" type="slidenum">
              <a:rPr lang="en-US" smtClean="0"/>
              <a:t>16</a:t>
            </a:fld>
            <a:endParaRPr lang="en-US"/>
          </a:p>
        </p:txBody>
      </p:sp>
      <p:sp>
        <p:nvSpPr>
          <p:cNvPr id="15" name="TextBox 14">
            <a:extLst>
              <a:ext uri="{FF2B5EF4-FFF2-40B4-BE49-F238E27FC236}">
                <a16:creationId xmlns:a16="http://schemas.microsoft.com/office/drawing/2014/main" id="{144666CF-270D-0466-06B4-5CCBF18EB9EC}"/>
              </a:ext>
            </a:extLst>
          </p:cNvPr>
          <p:cNvSpPr txBox="1"/>
          <p:nvPr/>
        </p:nvSpPr>
        <p:spPr>
          <a:xfrm>
            <a:off x="21554" y="6549719"/>
            <a:ext cx="3222057" cy="276999"/>
          </a:xfrm>
          <a:prstGeom prst="rect">
            <a:avLst/>
          </a:prstGeom>
          <a:noFill/>
        </p:spPr>
        <p:txBody>
          <a:bodyPr wrap="square">
            <a:spAutoFit/>
          </a:bodyPr>
          <a:lstStyle/>
          <a:p>
            <a:r>
              <a:rPr lang="zh-CN" altLang="en-US" sz="1200" dirty="0"/>
              <a:t>https://www.simplypsychology.org/synapse.html</a:t>
            </a:r>
          </a:p>
        </p:txBody>
      </p:sp>
      <p:pic>
        <p:nvPicPr>
          <p:cNvPr id="5124" name="Picture 4">
            <a:extLst>
              <a:ext uri="{FF2B5EF4-FFF2-40B4-BE49-F238E27FC236}">
                <a16:creationId xmlns:a16="http://schemas.microsoft.com/office/drawing/2014/main" id="{2597176B-3C65-4F05-6779-1B98D24C631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235" b="5220"/>
          <a:stretch/>
        </p:blipFill>
        <p:spPr bwMode="auto">
          <a:xfrm>
            <a:off x="2423930" y="3783343"/>
            <a:ext cx="7847861" cy="26696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334761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D8965-2D83-F367-2173-56DDB0F41021}"/>
              </a:ext>
            </a:extLst>
          </p:cNvPr>
          <p:cNvSpPr>
            <a:spLocks noGrp="1"/>
          </p:cNvSpPr>
          <p:nvPr>
            <p:ph type="title"/>
          </p:nvPr>
        </p:nvSpPr>
        <p:spPr/>
        <p:txBody>
          <a:bodyPr/>
          <a:lstStyle/>
          <a:p>
            <a:r>
              <a:rPr lang="en-CA" altLang="zh-CN" dirty="0"/>
              <a:t>Activation functions examples</a:t>
            </a:r>
            <a:endParaRPr lang="zh-CN" altLang="en-US" dirty="0"/>
          </a:p>
        </p:txBody>
      </p:sp>
      <p:sp>
        <p:nvSpPr>
          <p:cNvPr id="4" name="Slide Number Placeholder 3">
            <a:extLst>
              <a:ext uri="{FF2B5EF4-FFF2-40B4-BE49-F238E27FC236}">
                <a16:creationId xmlns:a16="http://schemas.microsoft.com/office/drawing/2014/main" id="{7FE5AD77-6D68-53A3-BD8B-555DB085E315}"/>
              </a:ext>
            </a:extLst>
          </p:cNvPr>
          <p:cNvSpPr>
            <a:spLocks noGrp="1"/>
          </p:cNvSpPr>
          <p:nvPr>
            <p:ph type="sldNum" sz="quarter" idx="12"/>
          </p:nvPr>
        </p:nvSpPr>
        <p:spPr/>
        <p:txBody>
          <a:bodyPr/>
          <a:lstStyle/>
          <a:p>
            <a:fld id="{998FC6E2-3800-4EB0-A18D-3856D6660061}" type="slidenum">
              <a:rPr lang="en-US" smtClean="0"/>
              <a:t>17</a:t>
            </a:fld>
            <a:endParaRPr lang="en-US"/>
          </a:p>
        </p:txBody>
      </p:sp>
      <p:pic>
        <p:nvPicPr>
          <p:cNvPr id="5" name="Picture 6">
            <a:extLst>
              <a:ext uri="{FF2B5EF4-FFF2-40B4-BE49-F238E27FC236}">
                <a16:creationId xmlns:a16="http://schemas.microsoft.com/office/drawing/2014/main" id="{BAF1CEB8-2C0B-B75E-AD8B-4FD0AE21BDF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44586" y="3386506"/>
            <a:ext cx="5464786" cy="27479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C1DDB9D-6D2E-146D-116D-C1634C93223D}"/>
                  </a:ext>
                </a:extLst>
              </p:cNvPr>
              <p:cNvSpPr txBox="1"/>
              <p:nvPr/>
            </p:nvSpPr>
            <p:spPr>
              <a:xfrm>
                <a:off x="2557839" y="6093432"/>
                <a:ext cx="1438279"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CA" altLang="zh-CN" b="0" i="1" smtClean="0">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CA" altLang="zh-CN" b="0" i="1" smtClean="0">
                                  <a:latin typeface="Cambria Math" panose="02040503050406030204" pitchFamily="18" charset="0"/>
                                </a:rPr>
                                <m:t>𝑤</m:t>
                              </m:r>
                            </m:e>
                            <m:sub>
                              <m:r>
                                <a:rPr lang="en-CA"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CA" altLang="zh-CN" b="0" i="1" smtClean="0">
                                  <a:latin typeface="Cambria Math" panose="02040503050406030204" pitchFamily="18" charset="0"/>
                                </a:rPr>
                                <m:t>𝑋</m:t>
                              </m:r>
                            </m:e>
                            <m:sub>
                              <m:r>
                                <a:rPr lang="en-CA" altLang="zh-CN" i="1">
                                  <a:latin typeface="Cambria Math" panose="02040503050406030204" pitchFamily="18" charset="0"/>
                                </a:rPr>
                                <m:t>𝑖</m:t>
                              </m:r>
                            </m:sub>
                          </m:sSub>
                          <m:r>
                            <a:rPr lang="en-CA" altLang="zh-CN" b="0" i="1" smtClean="0">
                              <a:latin typeface="Cambria Math" panose="02040503050406030204" pitchFamily="18" charset="0"/>
                            </a:rPr>
                            <m:t>+</m:t>
                          </m:r>
                          <m:r>
                            <a:rPr lang="en-CA" altLang="zh-CN" b="0" i="1" smtClean="0">
                              <a:latin typeface="Cambria Math" panose="02040503050406030204" pitchFamily="18" charset="0"/>
                            </a:rPr>
                            <m:t>𝑏</m:t>
                          </m:r>
                        </m:e>
                      </m:nary>
                    </m:oMath>
                  </m:oMathPara>
                </a14:m>
                <a:endParaRPr lang="zh-CN" altLang="en-US" dirty="0"/>
              </a:p>
            </p:txBody>
          </p:sp>
        </mc:Choice>
        <mc:Fallback xmlns="">
          <p:sp>
            <p:nvSpPr>
              <p:cNvPr id="6" name="TextBox 5">
                <a:extLst>
                  <a:ext uri="{FF2B5EF4-FFF2-40B4-BE49-F238E27FC236}">
                    <a16:creationId xmlns:a16="http://schemas.microsoft.com/office/drawing/2014/main" id="{9C1DDB9D-6D2E-146D-116D-C1634C93223D}"/>
                  </a:ext>
                </a:extLst>
              </p:cNvPr>
              <p:cNvSpPr txBox="1">
                <a:spLocks noRot="1" noChangeAspect="1" noMove="1" noResize="1" noEditPoints="1" noAdjustHandles="1" noChangeArrowheads="1" noChangeShapeType="1" noTextEdit="1"/>
              </p:cNvSpPr>
              <p:nvPr/>
            </p:nvSpPr>
            <p:spPr>
              <a:xfrm>
                <a:off x="2557839" y="6093432"/>
                <a:ext cx="1438279" cy="76456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0B0B8B85-3A11-A1C5-4EEE-5AEFD84D4D8A}"/>
                  </a:ext>
                </a:extLst>
              </p:cNvPr>
              <p:cNvSpPr txBox="1"/>
              <p:nvPr/>
            </p:nvSpPr>
            <p:spPr>
              <a:xfrm>
                <a:off x="1160572" y="4216033"/>
                <a:ext cx="1764009"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altLang="zh-CN" b="0" i="1" smtClean="0">
                          <a:latin typeface="Cambria Math" panose="02040503050406030204" pitchFamily="18" charset="0"/>
                        </a:rPr>
                        <m:t>𝑓</m:t>
                      </m:r>
                      <m:r>
                        <a:rPr lang="en-CA" altLang="zh-CN" b="0" i="1" smtClean="0">
                          <a:latin typeface="Cambria Math" panose="02040503050406030204" pitchFamily="18" charset="0"/>
                        </a:rPr>
                        <m:t>(</m:t>
                      </m:r>
                      <m:nary>
                        <m:naryPr>
                          <m:chr m:val="∑"/>
                          <m:supHide m:val="on"/>
                          <m:ctrlPr>
                            <a:rPr lang="zh-CN" altLang="en-US" i="1" smtClean="0">
                              <a:latin typeface="Cambria Math" panose="02040503050406030204" pitchFamily="18" charset="0"/>
                            </a:rPr>
                          </m:ctrlPr>
                        </m:naryPr>
                        <m:sub>
                          <m:r>
                            <m:rPr>
                              <m:brk m:alnAt="7"/>
                            </m:rPr>
                            <a:rPr lang="en-CA" altLang="zh-CN" b="0" i="1" smtClean="0">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CA" altLang="zh-CN" b="0" i="1" smtClean="0">
                                  <a:latin typeface="Cambria Math" panose="02040503050406030204" pitchFamily="18" charset="0"/>
                                </a:rPr>
                                <m:t>𝑤</m:t>
                              </m:r>
                            </m:e>
                            <m:sub>
                              <m:r>
                                <a:rPr lang="en-CA"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CA" altLang="zh-CN" b="0" i="1" smtClean="0">
                                  <a:latin typeface="Cambria Math" panose="02040503050406030204" pitchFamily="18" charset="0"/>
                                </a:rPr>
                                <m:t>𝑋</m:t>
                              </m:r>
                            </m:e>
                            <m:sub>
                              <m:r>
                                <a:rPr lang="en-CA" altLang="zh-CN" i="1">
                                  <a:latin typeface="Cambria Math" panose="02040503050406030204" pitchFamily="18" charset="0"/>
                                </a:rPr>
                                <m:t>𝑖</m:t>
                              </m:r>
                            </m:sub>
                          </m:sSub>
                          <m:r>
                            <a:rPr lang="en-CA" altLang="zh-CN" b="0" i="1" smtClean="0">
                              <a:latin typeface="Cambria Math" panose="02040503050406030204" pitchFamily="18" charset="0"/>
                            </a:rPr>
                            <m:t>+</m:t>
                          </m:r>
                          <m:r>
                            <a:rPr lang="en-CA" altLang="zh-CN" b="0" i="1" smtClean="0">
                              <a:latin typeface="Cambria Math" panose="02040503050406030204" pitchFamily="18" charset="0"/>
                            </a:rPr>
                            <m:t>𝑏</m:t>
                          </m:r>
                        </m:e>
                      </m:nary>
                      <m:r>
                        <a:rPr lang="en-CA" altLang="zh-CN" b="0" i="1" smtClean="0">
                          <a:latin typeface="Cambria Math" panose="02040503050406030204" pitchFamily="18" charset="0"/>
                        </a:rPr>
                        <m:t>)</m:t>
                      </m:r>
                    </m:oMath>
                  </m:oMathPara>
                </a14:m>
                <a:endParaRPr lang="zh-CN" altLang="en-US" dirty="0"/>
              </a:p>
            </p:txBody>
          </p:sp>
        </mc:Choice>
        <mc:Fallback xmlns="">
          <p:sp>
            <p:nvSpPr>
              <p:cNvPr id="7" name="TextBox 6">
                <a:extLst>
                  <a:ext uri="{FF2B5EF4-FFF2-40B4-BE49-F238E27FC236}">
                    <a16:creationId xmlns:a16="http://schemas.microsoft.com/office/drawing/2014/main" id="{0B0B8B85-3A11-A1C5-4EEE-5AEFD84D4D8A}"/>
                  </a:ext>
                </a:extLst>
              </p:cNvPr>
              <p:cNvSpPr txBox="1">
                <a:spLocks noRot="1" noChangeAspect="1" noMove="1" noResize="1" noEditPoints="1" noAdjustHandles="1" noChangeArrowheads="1" noChangeShapeType="1" noTextEdit="1"/>
              </p:cNvSpPr>
              <p:nvPr/>
            </p:nvSpPr>
            <p:spPr>
              <a:xfrm>
                <a:off x="1160572" y="4216033"/>
                <a:ext cx="1764009" cy="764568"/>
              </a:xfrm>
              <a:prstGeom prst="rect">
                <a:avLst/>
              </a:prstGeom>
              <a:blipFill>
                <a:blip r:embed="rId4"/>
                <a:stretch>
                  <a:fillRect/>
                </a:stretch>
              </a:blipFill>
            </p:spPr>
            <p:txBody>
              <a:bodyPr/>
              <a:lstStyle/>
              <a:p>
                <a:r>
                  <a:rPr lang="zh-CN" altLang="en-US">
                    <a:noFill/>
                  </a:rPr>
                  <a:t> </a:t>
                </a:r>
              </a:p>
            </p:txBody>
          </p:sp>
        </mc:Fallback>
      </mc:AlternateContent>
      <p:pic>
        <p:nvPicPr>
          <p:cNvPr id="8" name="Picture 4">
            <a:extLst>
              <a:ext uri="{FF2B5EF4-FFF2-40B4-BE49-F238E27FC236}">
                <a16:creationId xmlns:a16="http://schemas.microsoft.com/office/drawing/2014/main" id="{1DDD46DD-17C5-0062-E93D-EB7F59AC56FB}"/>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1219" t="5506" b="15995"/>
          <a:stretch/>
        </p:blipFill>
        <p:spPr bwMode="auto">
          <a:xfrm>
            <a:off x="1468580" y="1400940"/>
            <a:ext cx="3661685" cy="2238549"/>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a:extLst>
              <a:ext uri="{FF2B5EF4-FFF2-40B4-BE49-F238E27FC236}">
                <a16:creationId xmlns:a16="http://schemas.microsoft.com/office/drawing/2014/main" id="{FC76F2F9-B213-2C98-7B84-108388C4331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639752" y="3429000"/>
            <a:ext cx="4391676" cy="3025376"/>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EEF9DAD3-47C3-AAA9-B36A-B3735A451EE7}"/>
                  </a:ext>
                </a:extLst>
              </p:cNvPr>
              <p:cNvSpPr txBox="1"/>
              <p:nvPr/>
            </p:nvSpPr>
            <p:spPr>
              <a:xfrm>
                <a:off x="8195884" y="6072092"/>
                <a:ext cx="1438279"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supHide m:val="on"/>
                          <m:ctrlPr>
                            <a:rPr lang="zh-CN" altLang="en-US" i="1" smtClean="0">
                              <a:latin typeface="Cambria Math" panose="02040503050406030204" pitchFamily="18" charset="0"/>
                            </a:rPr>
                          </m:ctrlPr>
                        </m:naryPr>
                        <m:sub>
                          <m:r>
                            <m:rPr>
                              <m:brk m:alnAt="7"/>
                            </m:rPr>
                            <a:rPr lang="en-CA" altLang="zh-CN" b="0" i="1" smtClean="0">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CA" altLang="zh-CN" b="0" i="1" smtClean="0">
                                  <a:latin typeface="Cambria Math" panose="02040503050406030204" pitchFamily="18" charset="0"/>
                                </a:rPr>
                                <m:t>𝑤</m:t>
                              </m:r>
                            </m:e>
                            <m:sub>
                              <m:r>
                                <a:rPr lang="en-CA"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CA" altLang="zh-CN" b="0" i="1" smtClean="0">
                                  <a:latin typeface="Cambria Math" panose="02040503050406030204" pitchFamily="18" charset="0"/>
                                </a:rPr>
                                <m:t>𝑋</m:t>
                              </m:r>
                            </m:e>
                            <m:sub>
                              <m:r>
                                <a:rPr lang="en-CA" altLang="zh-CN" i="1">
                                  <a:latin typeface="Cambria Math" panose="02040503050406030204" pitchFamily="18" charset="0"/>
                                </a:rPr>
                                <m:t>𝑖</m:t>
                              </m:r>
                            </m:sub>
                          </m:sSub>
                          <m:r>
                            <a:rPr lang="en-CA" altLang="zh-CN" b="0" i="1" smtClean="0">
                              <a:latin typeface="Cambria Math" panose="02040503050406030204" pitchFamily="18" charset="0"/>
                            </a:rPr>
                            <m:t>+</m:t>
                          </m:r>
                          <m:r>
                            <a:rPr lang="en-CA" altLang="zh-CN" b="0" i="1" smtClean="0">
                              <a:latin typeface="Cambria Math" panose="02040503050406030204" pitchFamily="18" charset="0"/>
                            </a:rPr>
                            <m:t>𝑏</m:t>
                          </m:r>
                        </m:e>
                      </m:nary>
                    </m:oMath>
                  </m:oMathPara>
                </a14:m>
                <a:endParaRPr lang="zh-CN" altLang="en-US" dirty="0"/>
              </a:p>
            </p:txBody>
          </p:sp>
        </mc:Choice>
        <mc:Fallback xmlns="">
          <p:sp>
            <p:nvSpPr>
              <p:cNvPr id="9" name="TextBox 8">
                <a:extLst>
                  <a:ext uri="{FF2B5EF4-FFF2-40B4-BE49-F238E27FC236}">
                    <a16:creationId xmlns:a16="http://schemas.microsoft.com/office/drawing/2014/main" id="{EEF9DAD3-47C3-AAA9-B36A-B3735A451EE7}"/>
                  </a:ext>
                </a:extLst>
              </p:cNvPr>
              <p:cNvSpPr txBox="1">
                <a:spLocks noRot="1" noChangeAspect="1" noMove="1" noResize="1" noEditPoints="1" noAdjustHandles="1" noChangeArrowheads="1" noChangeShapeType="1" noTextEdit="1"/>
              </p:cNvSpPr>
              <p:nvPr/>
            </p:nvSpPr>
            <p:spPr>
              <a:xfrm>
                <a:off x="8195884" y="6072092"/>
                <a:ext cx="1438279" cy="76456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15FD2A87-8859-6116-B906-66CCB9F618D4}"/>
                  </a:ext>
                </a:extLst>
              </p:cNvPr>
              <p:cNvSpPr txBox="1"/>
              <p:nvPr/>
            </p:nvSpPr>
            <p:spPr>
              <a:xfrm>
                <a:off x="7151014" y="4598317"/>
                <a:ext cx="1764009" cy="76456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altLang="zh-CN" b="0" i="1" smtClean="0">
                          <a:latin typeface="Cambria Math" panose="02040503050406030204" pitchFamily="18" charset="0"/>
                        </a:rPr>
                        <m:t>𝑓</m:t>
                      </m:r>
                      <m:r>
                        <a:rPr lang="en-CA" altLang="zh-CN" b="0" i="1" smtClean="0">
                          <a:latin typeface="Cambria Math" panose="02040503050406030204" pitchFamily="18" charset="0"/>
                        </a:rPr>
                        <m:t>(</m:t>
                      </m:r>
                      <m:nary>
                        <m:naryPr>
                          <m:chr m:val="∑"/>
                          <m:supHide m:val="on"/>
                          <m:ctrlPr>
                            <a:rPr lang="zh-CN" altLang="en-US" i="1" smtClean="0">
                              <a:latin typeface="Cambria Math" panose="02040503050406030204" pitchFamily="18" charset="0"/>
                            </a:rPr>
                          </m:ctrlPr>
                        </m:naryPr>
                        <m:sub>
                          <m:r>
                            <m:rPr>
                              <m:brk m:alnAt="7"/>
                            </m:rPr>
                            <a:rPr lang="en-CA" altLang="zh-CN" b="0" i="1" smtClean="0">
                              <a:latin typeface="Cambria Math" panose="02040503050406030204" pitchFamily="18" charset="0"/>
                            </a:rPr>
                            <m:t>𝑖</m:t>
                          </m:r>
                        </m:sub>
                        <m:sup/>
                        <m:e>
                          <m:sSub>
                            <m:sSubPr>
                              <m:ctrlPr>
                                <a:rPr lang="en-US" altLang="zh-CN" i="1" smtClean="0">
                                  <a:latin typeface="Cambria Math" panose="02040503050406030204" pitchFamily="18" charset="0"/>
                                </a:rPr>
                              </m:ctrlPr>
                            </m:sSubPr>
                            <m:e>
                              <m:r>
                                <a:rPr lang="en-CA" altLang="zh-CN" b="0" i="1" smtClean="0">
                                  <a:latin typeface="Cambria Math" panose="02040503050406030204" pitchFamily="18" charset="0"/>
                                </a:rPr>
                                <m:t>𝑤</m:t>
                              </m:r>
                            </m:e>
                            <m:sub>
                              <m:r>
                                <a:rPr lang="en-CA" altLang="zh-CN" b="0" i="1" smtClean="0">
                                  <a:latin typeface="Cambria Math" panose="02040503050406030204" pitchFamily="18" charset="0"/>
                                </a:rPr>
                                <m:t>𝑖</m:t>
                              </m:r>
                            </m:sub>
                          </m:sSub>
                          <m:sSub>
                            <m:sSubPr>
                              <m:ctrlPr>
                                <a:rPr lang="en-US" altLang="zh-CN" i="1">
                                  <a:latin typeface="Cambria Math" panose="02040503050406030204" pitchFamily="18" charset="0"/>
                                </a:rPr>
                              </m:ctrlPr>
                            </m:sSubPr>
                            <m:e>
                              <m:r>
                                <a:rPr lang="en-CA" altLang="zh-CN" b="0" i="1" smtClean="0">
                                  <a:latin typeface="Cambria Math" panose="02040503050406030204" pitchFamily="18" charset="0"/>
                                </a:rPr>
                                <m:t>𝑋</m:t>
                              </m:r>
                            </m:e>
                            <m:sub>
                              <m:r>
                                <a:rPr lang="en-CA" altLang="zh-CN" i="1">
                                  <a:latin typeface="Cambria Math" panose="02040503050406030204" pitchFamily="18" charset="0"/>
                                </a:rPr>
                                <m:t>𝑖</m:t>
                              </m:r>
                            </m:sub>
                          </m:sSub>
                          <m:r>
                            <a:rPr lang="en-CA" altLang="zh-CN" b="0" i="1" smtClean="0">
                              <a:latin typeface="Cambria Math" panose="02040503050406030204" pitchFamily="18" charset="0"/>
                            </a:rPr>
                            <m:t>+</m:t>
                          </m:r>
                          <m:r>
                            <a:rPr lang="en-CA" altLang="zh-CN" b="0" i="1" smtClean="0">
                              <a:latin typeface="Cambria Math" panose="02040503050406030204" pitchFamily="18" charset="0"/>
                            </a:rPr>
                            <m:t>𝑏</m:t>
                          </m:r>
                        </m:e>
                      </m:nary>
                      <m:r>
                        <a:rPr lang="en-CA" altLang="zh-CN" b="0" i="1" smtClean="0">
                          <a:latin typeface="Cambria Math" panose="02040503050406030204" pitchFamily="18" charset="0"/>
                        </a:rPr>
                        <m:t>)</m:t>
                      </m:r>
                    </m:oMath>
                  </m:oMathPara>
                </a14:m>
                <a:endParaRPr lang="zh-CN" altLang="en-US" dirty="0"/>
              </a:p>
            </p:txBody>
          </p:sp>
        </mc:Choice>
        <mc:Fallback xmlns="">
          <p:sp>
            <p:nvSpPr>
              <p:cNvPr id="10" name="TextBox 9">
                <a:extLst>
                  <a:ext uri="{FF2B5EF4-FFF2-40B4-BE49-F238E27FC236}">
                    <a16:creationId xmlns:a16="http://schemas.microsoft.com/office/drawing/2014/main" id="{15FD2A87-8859-6116-B906-66CCB9F618D4}"/>
                  </a:ext>
                </a:extLst>
              </p:cNvPr>
              <p:cNvSpPr txBox="1">
                <a:spLocks noRot="1" noChangeAspect="1" noMove="1" noResize="1" noEditPoints="1" noAdjustHandles="1" noChangeArrowheads="1" noChangeShapeType="1" noTextEdit="1"/>
              </p:cNvSpPr>
              <p:nvPr/>
            </p:nvSpPr>
            <p:spPr>
              <a:xfrm>
                <a:off x="7151014" y="4598317"/>
                <a:ext cx="1764009" cy="764568"/>
              </a:xfrm>
              <a:prstGeom prst="rect">
                <a:avLst/>
              </a:prstGeom>
              <a:blipFill>
                <a:blip r:embed="rId8"/>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5283142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B4A4-0251-B33D-FA85-D42DCE6CD3A1}"/>
              </a:ext>
            </a:extLst>
          </p:cNvPr>
          <p:cNvSpPr>
            <a:spLocks noGrp="1"/>
          </p:cNvSpPr>
          <p:nvPr>
            <p:ph type="title"/>
          </p:nvPr>
        </p:nvSpPr>
        <p:spPr/>
        <p:txBody>
          <a:bodyPr/>
          <a:lstStyle/>
          <a:p>
            <a:r>
              <a:rPr lang="en-US" dirty="0"/>
              <a:t>Loss function</a:t>
            </a:r>
          </a:p>
        </p:txBody>
      </p:sp>
      <p:pic>
        <p:nvPicPr>
          <p:cNvPr id="8" name="Content Placeholder 7">
            <a:extLst>
              <a:ext uri="{FF2B5EF4-FFF2-40B4-BE49-F238E27FC236}">
                <a16:creationId xmlns:a16="http://schemas.microsoft.com/office/drawing/2014/main" id="{73A85BF8-18FD-D60E-0E22-F550C348955D}"/>
              </a:ext>
            </a:extLst>
          </p:cNvPr>
          <p:cNvPicPr>
            <a:picLocks noGrp="1" noChangeAspect="1"/>
          </p:cNvPicPr>
          <p:nvPr>
            <p:ph idx="1"/>
          </p:nvPr>
        </p:nvPicPr>
        <p:blipFill>
          <a:blip r:embed="rId3"/>
          <a:stretch>
            <a:fillRect/>
          </a:stretch>
        </p:blipFill>
        <p:spPr>
          <a:xfrm>
            <a:off x="7897324" y="1436853"/>
            <a:ext cx="4169751" cy="4351338"/>
          </a:xfrm>
        </p:spPr>
      </p:pic>
      <p:sp>
        <p:nvSpPr>
          <p:cNvPr id="10" name="TextBox 9">
            <a:extLst>
              <a:ext uri="{FF2B5EF4-FFF2-40B4-BE49-F238E27FC236}">
                <a16:creationId xmlns:a16="http://schemas.microsoft.com/office/drawing/2014/main" id="{7E613D59-57C3-8DC6-5086-DDAC3E177F28}"/>
              </a:ext>
            </a:extLst>
          </p:cNvPr>
          <p:cNvSpPr txBox="1"/>
          <p:nvPr/>
        </p:nvSpPr>
        <p:spPr>
          <a:xfrm>
            <a:off x="838199" y="1653453"/>
            <a:ext cx="6833839" cy="1754326"/>
          </a:xfrm>
          <a:prstGeom prst="rect">
            <a:avLst/>
          </a:prstGeom>
          <a:noFill/>
        </p:spPr>
        <p:txBody>
          <a:bodyPr wrap="square">
            <a:spAutoFit/>
          </a:bodyPr>
          <a:lstStyle/>
          <a:p>
            <a:pPr algn="l"/>
            <a:r>
              <a:rPr lang="en-US" b="0" i="0" dirty="0">
                <a:solidFill>
                  <a:srgbClr val="111111"/>
                </a:solidFill>
                <a:effectLst/>
              </a:rPr>
              <a:t>The least squares method is a statistical procedure to find the best fit for a set of data points by minimizing the sum of the offsets or residuals of points from the plotted curve.</a:t>
            </a:r>
          </a:p>
          <a:p>
            <a:pPr algn="l"/>
            <a:endParaRPr lang="en-US" dirty="0">
              <a:solidFill>
                <a:srgbClr val="111111"/>
              </a:solidFill>
            </a:endParaRPr>
          </a:p>
          <a:p>
            <a:pPr algn="l"/>
            <a:r>
              <a:rPr lang="en-US" b="0" i="0" dirty="0">
                <a:solidFill>
                  <a:srgbClr val="212121"/>
                </a:solidFill>
                <a:effectLst/>
              </a:rPr>
              <a:t>Parameter estimation is the process of computing a model’s parameter values from measured data. </a:t>
            </a:r>
            <a:endParaRPr lang="en-US" b="0" i="0" dirty="0">
              <a:solidFill>
                <a:srgbClr val="111111"/>
              </a:solidFill>
              <a:effectLst/>
            </a:endParaRPr>
          </a:p>
        </p:txBody>
      </p:sp>
      <p:pic>
        <p:nvPicPr>
          <p:cNvPr id="3076" name="Picture 4" descr="Least Square Method Graph">
            <a:extLst>
              <a:ext uri="{FF2B5EF4-FFF2-40B4-BE49-F238E27FC236}">
                <a16:creationId xmlns:a16="http://schemas.microsoft.com/office/drawing/2014/main" id="{06C56F43-4394-7763-FB7A-5A78EDDB36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954"/>
          <a:stretch/>
        </p:blipFill>
        <p:spPr bwMode="auto">
          <a:xfrm>
            <a:off x="1214625" y="3380119"/>
            <a:ext cx="6236060" cy="27593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AA22C91-757E-FC50-7244-C0E11EA0B15A}"/>
              </a:ext>
            </a:extLst>
          </p:cNvPr>
          <p:cNvSpPr txBox="1"/>
          <p:nvPr/>
        </p:nvSpPr>
        <p:spPr>
          <a:xfrm>
            <a:off x="5913993" y="4764215"/>
            <a:ext cx="1758045" cy="369332"/>
          </a:xfrm>
          <a:prstGeom prst="rect">
            <a:avLst/>
          </a:prstGeom>
          <a:noFill/>
        </p:spPr>
        <p:txBody>
          <a:bodyPr wrap="none" rtlCol="0">
            <a:spAutoFit/>
          </a:bodyPr>
          <a:lstStyle/>
          <a:p>
            <a:r>
              <a:rPr lang="en-US" dirty="0"/>
              <a:t>Least square line</a:t>
            </a:r>
          </a:p>
        </p:txBody>
      </p:sp>
      <p:cxnSp>
        <p:nvCxnSpPr>
          <p:cNvPr id="13" name="Straight Arrow Connector 12">
            <a:extLst>
              <a:ext uri="{FF2B5EF4-FFF2-40B4-BE49-F238E27FC236}">
                <a16:creationId xmlns:a16="http://schemas.microsoft.com/office/drawing/2014/main" id="{354849E0-9634-AD09-46E7-186A9980F36E}"/>
              </a:ext>
            </a:extLst>
          </p:cNvPr>
          <p:cNvCxnSpPr>
            <a:cxnSpLocks/>
          </p:cNvCxnSpPr>
          <p:nvPr/>
        </p:nvCxnSpPr>
        <p:spPr>
          <a:xfrm flipH="1" flipV="1">
            <a:off x="7037631" y="3875600"/>
            <a:ext cx="136892" cy="796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82649BF1-C55F-D218-DE35-7C348437E6CB}"/>
              </a:ext>
            </a:extLst>
          </p:cNvPr>
          <p:cNvPicPr>
            <a:picLocks noChangeAspect="1"/>
          </p:cNvPicPr>
          <p:nvPr/>
        </p:nvPicPr>
        <p:blipFill>
          <a:blip r:embed="rId5"/>
          <a:stretch>
            <a:fillRect/>
          </a:stretch>
        </p:blipFill>
        <p:spPr>
          <a:xfrm>
            <a:off x="838199" y="5996510"/>
            <a:ext cx="7677864" cy="743019"/>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9E553FAB-7630-FC19-175F-B573654D8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A9249C2-C84A-C7BF-B564-AAB1FC053340}"/>
              </a:ext>
            </a:extLst>
          </p:cNvPr>
          <p:cNvSpPr>
            <a:spLocks noGrp="1"/>
          </p:cNvSpPr>
          <p:nvPr>
            <p:ph type="sldNum" sz="quarter" idx="12"/>
          </p:nvPr>
        </p:nvSpPr>
        <p:spPr/>
        <p:txBody>
          <a:bodyPr/>
          <a:lstStyle/>
          <a:p>
            <a:fld id="{998FC6E2-3800-4EB0-A18D-3856D6660061}" type="slidenum">
              <a:rPr lang="en-US" smtClean="0"/>
              <a:t>18</a:t>
            </a:fld>
            <a:endParaRPr lang="en-US"/>
          </a:p>
        </p:txBody>
      </p:sp>
      <p:cxnSp>
        <p:nvCxnSpPr>
          <p:cNvPr id="6" name="Straight Arrow Connector 5">
            <a:extLst>
              <a:ext uri="{FF2B5EF4-FFF2-40B4-BE49-F238E27FC236}">
                <a16:creationId xmlns:a16="http://schemas.microsoft.com/office/drawing/2014/main" id="{3F5E3FC1-302B-C149-29B7-5872EBE3F309}"/>
              </a:ext>
            </a:extLst>
          </p:cNvPr>
          <p:cNvCxnSpPr/>
          <p:nvPr/>
        </p:nvCxnSpPr>
        <p:spPr>
          <a:xfrm flipH="1">
            <a:off x="6915422" y="6644473"/>
            <a:ext cx="518201"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30E48E69-69FA-6347-B621-E46F8240862E}"/>
              </a:ext>
            </a:extLst>
          </p:cNvPr>
          <p:cNvSpPr txBox="1"/>
          <p:nvPr/>
        </p:nvSpPr>
        <p:spPr>
          <a:xfrm>
            <a:off x="7508408" y="6471535"/>
            <a:ext cx="4800032" cy="369332"/>
          </a:xfrm>
          <a:prstGeom prst="rect">
            <a:avLst/>
          </a:prstGeom>
          <a:noFill/>
        </p:spPr>
        <p:txBody>
          <a:bodyPr wrap="none" rtlCol="0">
            <a:spAutoFit/>
          </a:bodyPr>
          <a:lstStyle/>
          <a:p>
            <a:r>
              <a:rPr lang="en-CA" altLang="zh-CN" dirty="0"/>
              <a:t>Loss function as it’s a function of estimated betas</a:t>
            </a:r>
            <a:endParaRPr lang="zh-CN" altLang="en-US" dirty="0"/>
          </a:p>
        </p:txBody>
      </p:sp>
    </p:spTree>
    <p:extLst>
      <p:ext uri="{BB962C8B-B14F-4D97-AF65-F5344CB8AC3E}">
        <p14:creationId xmlns:p14="http://schemas.microsoft.com/office/powerpoint/2010/main" val="3498078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9D664-752E-135D-7E26-BE15A5EAC572}"/>
              </a:ext>
            </a:extLst>
          </p:cNvPr>
          <p:cNvSpPr>
            <a:spLocks noGrp="1"/>
          </p:cNvSpPr>
          <p:nvPr>
            <p:ph type="title"/>
          </p:nvPr>
        </p:nvSpPr>
        <p:spPr/>
        <p:txBody>
          <a:bodyPr/>
          <a:lstStyle/>
          <a:p>
            <a:r>
              <a:rPr lang="en-CA" altLang="zh-CN" dirty="0"/>
              <a:t>Loss function</a:t>
            </a:r>
            <a:endParaRPr lang="zh-CN" altLang="en-US" dirty="0"/>
          </a:p>
        </p:txBody>
      </p:sp>
      <p:sp>
        <p:nvSpPr>
          <p:cNvPr id="3" name="Content Placeholder 2">
            <a:extLst>
              <a:ext uri="{FF2B5EF4-FFF2-40B4-BE49-F238E27FC236}">
                <a16:creationId xmlns:a16="http://schemas.microsoft.com/office/drawing/2014/main" id="{3763BF2F-5ED9-B98A-546E-40ABA973B2C2}"/>
              </a:ext>
            </a:extLst>
          </p:cNvPr>
          <p:cNvSpPr>
            <a:spLocks noGrp="1"/>
          </p:cNvSpPr>
          <p:nvPr>
            <p:ph idx="1"/>
          </p:nvPr>
        </p:nvSpPr>
        <p:spPr>
          <a:xfrm>
            <a:off x="838199" y="1653540"/>
            <a:ext cx="10515599" cy="3088690"/>
          </a:xfrm>
        </p:spPr>
        <p:txBody>
          <a:bodyPr>
            <a:normAutofit fontScale="92500" lnSpcReduction="10000"/>
          </a:bodyPr>
          <a:lstStyle/>
          <a:p>
            <a:r>
              <a:rPr lang="en-CA" altLang="zh-CN" sz="2400" dirty="0"/>
              <a:t>The loss function is the function that computes the distance between the current output of the algorithm and the expected output. It’s a method to evaluate how your algorithm models the data. It can be categorized into two groups. One for classification (discrete values, 0,1,2…) and the other for regression (continuous values).</a:t>
            </a:r>
          </a:p>
          <a:p>
            <a:r>
              <a:rPr lang="en-CA" altLang="zh-CN" sz="2400" dirty="0"/>
              <a:t>Mean square error (mse) is the average of the Sum of squared residual (SSE) over samples. </a:t>
            </a:r>
          </a:p>
          <a:p>
            <a:r>
              <a:rPr lang="en-CA" altLang="zh-CN" sz="2400" dirty="0"/>
              <a:t>We can regard MSE as the function of betas and it is commonly used as the loss function in regression problems. </a:t>
            </a:r>
          </a:p>
          <a:p>
            <a:r>
              <a:rPr lang="en-CA" altLang="zh-CN" sz="2400" dirty="0"/>
              <a:t>A lot of other loss function: Cross-entropy, Log loss, Exponential Loss, etc. </a:t>
            </a:r>
          </a:p>
        </p:txBody>
      </p:sp>
      <p:sp>
        <p:nvSpPr>
          <p:cNvPr id="4" name="Slide Number Placeholder 3">
            <a:extLst>
              <a:ext uri="{FF2B5EF4-FFF2-40B4-BE49-F238E27FC236}">
                <a16:creationId xmlns:a16="http://schemas.microsoft.com/office/drawing/2014/main" id="{4B94E30D-CC12-ADE2-8CC4-5728983308AF}"/>
              </a:ext>
            </a:extLst>
          </p:cNvPr>
          <p:cNvSpPr>
            <a:spLocks noGrp="1"/>
          </p:cNvSpPr>
          <p:nvPr>
            <p:ph type="sldNum" sz="quarter" idx="12"/>
          </p:nvPr>
        </p:nvSpPr>
        <p:spPr/>
        <p:txBody>
          <a:bodyPr/>
          <a:lstStyle/>
          <a:p>
            <a:fld id="{998FC6E2-3800-4EB0-A18D-3856D6660061}" type="slidenum">
              <a:rPr lang="en-US" smtClean="0"/>
              <a:t>19</a:t>
            </a:fld>
            <a:endParaRPr lang="en-US"/>
          </a:p>
        </p:txBody>
      </p:sp>
      <p:pic>
        <p:nvPicPr>
          <p:cNvPr id="6" name="Picture 5">
            <a:extLst>
              <a:ext uri="{FF2B5EF4-FFF2-40B4-BE49-F238E27FC236}">
                <a16:creationId xmlns:a16="http://schemas.microsoft.com/office/drawing/2014/main" id="{6210573C-5370-0710-39E4-1FFB3163C054}"/>
              </a:ext>
            </a:extLst>
          </p:cNvPr>
          <p:cNvPicPr>
            <a:picLocks noChangeAspect="1"/>
          </p:cNvPicPr>
          <p:nvPr/>
        </p:nvPicPr>
        <p:blipFill rotWithShape="1">
          <a:blip r:embed="rId2"/>
          <a:srcRect t="14569"/>
          <a:stretch/>
        </p:blipFill>
        <p:spPr>
          <a:xfrm>
            <a:off x="838200" y="5826375"/>
            <a:ext cx="3124200" cy="895100"/>
          </a:xfrm>
          <a:prstGeom prst="rect">
            <a:avLst/>
          </a:prstGeom>
        </p:spPr>
      </p:pic>
      <p:pic>
        <p:nvPicPr>
          <p:cNvPr id="7" name="Picture 6">
            <a:extLst>
              <a:ext uri="{FF2B5EF4-FFF2-40B4-BE49-F238E27FC236}">
                <a16:creationId xmlns:a16="http://schemas.microsoft.com/office/drawing/2014/main" id="{9E3CED94-2773-DF30-8A90-436150FBBA41}"/>
              </a:ext>
            </a:extLst>
          </p:cNvPr>
          <p:cNvPicPr>
            <a:picLocks noChangeAspect="1"/>
          </p:cNvPicPr>
          <p:nvPr/>
        </p:nvPicPr>
        <p:blipFill rotWithShape="1">
          <a:blip r:embed="rId3"/>
          <a:srcRect t="59837" r="22357" b="-2678"/>
          <a:stretch/>
        </p:blipFill>
        <p:spPr>
          <a:xfrm>
            <a:off x="838200" y="4914315"/>
            <a:ext cx="10635115" cy="567890"/>
          </a:xfrm>
          <a:prstGeom prst="rect">
            <a:avLst/>
          </a:prstGeom>
        </p:spPr>
      </p:pic>
    </p:spTree>
    <p:extLst>
      <p:ext uri="{BB962C8B-B14F-4D97-AF65-F5344CB8AC3E}">
        <p14:creationId xmlns:p14="http://schemas.microsoft.com/office/powerpoint/2010/main" val="27580907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equal variance assumptions and normality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identify multicollinearity and outliers and data transformation.  </a:t>
            </a:r>
            <a:endParaRPr lang="en-US" sz="1900" dirty="0">
              <a:latin typeface="Calibri" panose="020F0502020204030204" pitchFamily="34" charset="0"/>
              <a:ea typeface="SimSun" panose="02010600030101010101" pitchFamily="2" charset="-122"/>
            </a:endParaRP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8: Deep learning basics</a:t>
            </a:r>
          </a:p>
          <a:p>
            <a:pPr lvl="1"/>
            <a:r>
              <a:rPr lang="en-US" sz="1900" dirty="0">
                <a:latin typeface="Calibri" panose="020F0502020204030204" pitchFamily="34" charset="0"/>
                <a:ea typeface="SimSun" panose="02010600030101010101" pitchFamily="2" charset="-122"/>
              </a:rPr>
              <a:t>Lecture 9: </a:t>
            </a:r>
            <a:r>
              <a:rPr lang="en-CA" sz="1900" dirty="0">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CE4E06-F034-CBC9-46F1-3DE347063972}"/>
              </a:ext>
            </a:extLst>
          </p:cNvPr>
          <p:cNvSpPr>
            <a:spLocks noGrp="1"/>
          </p:cNvSpPr>
          <p:nvPr>
            <p:ph type="title"/>
          </p:nvPr>
        </p:nvSpPr>
        <p:spPr/>
        <p:txBody>
          <a:bodyPr/>
          <a:lstStyle/>
          <a:p>
            <a:r>
              <a:rPr lang="en-CA" altLang="zh-CN" dirty="0"/>
              <a:t>Loss function</a:t>
            </a:r>
            <a:endParaRPr lang="zh-CN" altLang="en-US" dirty="0"/>
          </a:p>
        </p:txBody>
      </p:sp>
      <p:sp>
        <p:nvSpPr>
          <p:cNvPr id="3" name="Content Placeholder 2">
            <a:extLst>
              <a:ext uri="{FF2B5EF4-FFF2-40B4-BE49-F238E27FC236}">
                <a16:creationId xmlns:a16="http://schemas.microsoft.com/office/drawing/2014/main" id="{E2A24C23-CE9B-9EAE-F42B-03811DB5451C}"/>
              </a:ext>
            </a:extLst>
          </p:cNvPr>
          <p:cNvSpPr>
            <a:spLocks noGrp="1"/>
          </p:cNvSpPr>
          <p:nvPr>
            <p:ph idx="1"/>
          </p:nvPr>
        </p:nvSpPr>
        <p:spPr>
          <a:xfrm>
            <a:off x="5690407" y="1761223"/>
            <a:ext cx="6192919" cy="4351338"/>
          </a:xfrm>
        </p:spPr>
        <p:txBody>
          <a:bodyPr>
            <a:noAutofit/>
          </a:bodyPr>
          <a:lstStyle/>
          <a:p>
            <a:r>
              <a:rPr lang="en-CA" altLang="zh-CN" sz="2000" dirty="0"/>
              <a:t>At the most basic level, a loss function quantifies how “good” or “bad” a given predictor is at predicting the response in a dataset (regression). </a:t>
            </a:r>
          </a:p>
          <a:p>
            <a:r>
              <a:rPr lang="en-CA" altLang="zh-CN" sz="2000" dirty="0"/>
              <a:t>The smaller the loss, the better a job the regression model or NN is at modeling the relationship between the input data and the output targets.</a:t>
            </a:r>
          </a:p>
          <a:p>
            <a:r>
              <a:rPr lang="en-CA" altLang="zh-CN" sz="2000" dirty="0"/>
              <a:t>We, therefore, seek to:</a:t>
            </a:r>
          </a:p>
          <a:p>
            <a:pPr marL="971550" lvl="1" indent="-514350">
              <a:buFont typeface="+mj-lt"/>
              <a:buAutoNum type="arabicPeriod"/>
            </a:pPr>
            <a:r>
              <a:rPr lang="en-CA" altLang="zh-CN" sz="2000" dirty="0"/>
              <a:t>Bring down our loss, which will improve the accuracy of our model.</a:t>
            </a:r>
          </a:p>
          <a:p>
            <a:pPr marL="971550" lvl="1" indent="-514350">
              <a:buFont typeface="+mj-lt"/>
              <a:buAutoNum type="arabicPeriod"/>
            </a:pPr>
            <a:r>
              <a:rPr lang="en-CA" altLang="zh-CN" sz="2000" dirty="0"/>
              <a:t>Do it as quickly as possible and with as few changes or experiments to the hyperparameters as possible.</a:t>
            </a:r>
          </a:p>
          <a:p>
            <a:pPr marL="971550" lvl="1" indent="-514350">
              <a:buFont typeface="+mj-lt"/>
              <a:buAutoNum type="arabicPeriod"/>
            </a:pPr>
            <a:r>
              <a:rPr lang="en-CA" altLang="zh-CN" sz="2000" dirty="0"/>
              <a:t>All without making our network too good at what it does by fitting the training data too well.</a:t>
            </a:r>
          </a:p>
        </p:txBody>
      </p:sp>
      <p:sp>
        <p:nvSpPr>
          <p:cNvPr id="4" name="Slide Number Placeholder 3">
            <a:extLst>
              <a:ext uri="{FF2B5EF4-FFF2-40B4-BE49-F238E27FC236}">
                <a16:creationId xmlns:a16="http://schemas.microsoft.com/office/drawing/2014/main" id="{D5A23378-81A9-0F55-8FE8-77515F1447CB}"/>
              </a:ext>
            </a:extLst>
          </p:cNvPr>
          <p:cNvSpPr>
            <a:spLocks noGrp="1"/>
          </p:cNvSpPr>
          <p:nvPr>
            <p:ph type="sldNum" sz="quarter" idx="12"/>
          </p:nvPr>
        </p:nvSpPr>
        <p:spPr/>
        <p:txBody>
          <a:bodyPr/>
          <a:lstStyle/>
          <a:p>
            <a:fld id="{998FC6E2-3800-4EB0-A18D-3856D6660061}" type="slidenum">
              <a:rPr lang="en-US" smtClean="0"/>
              <a:t>20</a:t>
            </a:fld>
            <a:endParaRPr lang="en-US"/>
          </a:p>
        </p:txBody>
      </p:sp>
      <p:pic>
        <p:nvPicPr>
          <p:cNvPr id="6" name="Picture 2" descr="Why is my validation loss lower than my training loss? - PyImageSearch">
            <a:extLst>
              <a:ext uri="{FF2B5EF4-FFF2-40B4-BE49-F238E27FC236}">
                <a16:creationId xmlns:a16="http://schemas.microsoft.com/office/drawing/2014/main" id="{829AD50C-407E-16E1-B000-82E48A1B175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8674" y="2267476"/>
            <a:ext cx="5294158" cy="3035317"/>
          </a:xfrm>
          <a:prstGeom prst="rect">
            <a:avLst/>
          </a:prstGeom>
          <a:noFill/>
          <a:extLst>
            <a:ext uri="{909E8E84-426E-40DD-AFC4-6F175D3DCCD1}">
              <a14:hiddenFill xmlns:a14="http://schemas.microsoft.com/office/drawing/2010/main">
                <a:solidFill>
                  <a:srgbClr val="FFFFFF"/>
                </a:solidFill>
              </a14:hiddenFill>
            </a:ext>
          </a:extLst>
        </p:spPr>
      </p:pic>
      <p:pic>
        <p:nvPicPr>
          <p:cNvPr id="10" name="Graphic 9" descr="Treasure chest outline">
            <a:extLst>
              <a:ext uri="{FF2B5EF4-FFF2-40B4-BE49-F238E27FC236}">
                <a16:creationId xmlns:a16="http://schemas.microsoft.com/office/drawing/2014/main" id="{03F192D1-E391-E158-F759-77513A3FD78F}"/>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71988" y="5302793"/>
            <a:ext cx="914400" cy="914400"/>
          </a:xfrm>
          <a:prstGeom prst="rect">
            <a:avLst/>
          </a:prstGeom>
        </p:spPr>
      </p:pic>
      <p:cxnSp>
        <p:nvCxnSpPr>
          <p:cNvPr id="12" name="Straight Arrow Connector 11">
            <a:extLst>
              <a:ext uri="{FF2B5EF4-FFF2-40B4-BE49-F238E27FC236}">
                <a16:creationId xmlns:a16="http://schemas.microsoft.com/office/drawing/2014/main" id="{E6874E49-0B31-3622-D77E-3B1F945928DF}"/>
              </a:ext>
            </a:extLst>
          </p:cNvPr>
          <p:cNvCxnSpPr>
            <a:cxnSpLocks/>
          </p:cNvCxnSpPr>
          <p:nvPr/>
        </p:nvCxnSpPr>
        <p:spPr>
          <a:xfrm flipV="1">
            <a:off x="2209938" y="4812632"/>
            <a:ext cx="0" cy="49016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7" name="TextBox 6">
            <a:extLst>
              <a:ext uri="{FF2B5EF4-FFF2-40B4-BE49-F238E27FC236}">
                <a16:creationId xmlns:a16="http://schemas.microsoft.com/office/drawing/2014/main" id="{B0D25285-2B80-AFC6-38C6-66CA5771182E}"/>
              </a:ext>
            </a:extLst>
          </p:cNvPr>
          <p:cNvSpPr txBox="1"/>
          <p:nvPr/>
        </p:nvSpPr>
        <p:spPr>
          <a:xfrm>
            <a:off x="483476" y="1925160"/>
            <a:ext cx="1413592" cy="369332"/>
          </a:xfrm>
          <a:prstGeom prst="rect">
            <a:avLst/>
          </a:prstGeom>
          <a:noFill/>
        </p:spPr>
        <p:txBody>
          <a:bodyPr wrap="none" rtlCol="0">
            <a:spAutoFit/>
          </a:bodyPr>
          <a:lstStyle/>
          <a:p>
            <a:r>
              <a:rPr lang="en-CA" altLang="zh-CN" dirty="0"/>
              <a:t>Player A, B, C</a:t>
            </a:r>
            <a:endParaRPr lang="zh-CN" altLang="en-US" dirty="0"/>
          </a:p>
        </p:txBody>
      </p:sp>
    </p:spTree>
    <p:extLst>
      <p:ext uri="{BB962C8B-B14F-4D97-AF65-F5344CB8AC3E}">
        <p14:creationId xmlns:p14="http://schemas.microsoft.com/office/powerpoint/2010/main" val="3689241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anim calcmode="lin" valueType="num">
                                      <p:cBhvr additive="base">
                                        <p:cTn id="11" dur="500" fill="hold"/>
                                        <p:tgtEl>
                                          <p:spTgt spid="12"/>
                                        </p:tgtEl>
                                        <p:attrNameLst>
                                          <p:attrName>ppt_x</p:attrName>
                                        </p:attrNameLst>
                                      </p:cBhvr>
                                      <p:tavLst>
                                        <p:tav tm="0">
                                          <p:val>
                                            <p:strVal val="#ppt_x"/>
                                          </p:val>
                                        </p:tav>
                                        <p:tav tm="100000">
                                          <p:val>
                                            <p:strVal val="#ppt_x"/>
                                          </p:val>
                                        </p:tav>
                                      </p:tavLst>
                                    </p:anim>
                                    <p:anim calcmode="lin" valueType="num">
                                      <p:cBhvr additive="base">
                                        <p:cTn id="12"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9D664-752E-135D-7E26-BE15A5EAC572}"/>
              </a:ext>
            </a:extLst>
          </p:cNvPr>
          <p:cNvSpPr>
            <a:spLocks noGrp="1"/>
          </p:cNvSpPr>
          <p:nvPr>
            <p:ph type="title"/>
          </p:nvPr>
        </p:nvSpPr>
        <p:spPr/>
        <p:txBody>
          <a:bodyPr/>
          <a:lstStyle/>
          <a:p>
            <a:r>
              <a:rPr lang="en-CA" altLang="zh-CN" dirty="0"/>
              <a:t>Loss function</a:t>
            </a:r>
            <a:endParaRPr lang="zh-CN" altLang="en-US" dirty="0"/>
          </a:p>
        </p:txBody>
      </p:sp>
      <p:sp>
        <p:nvSpPr>
          <p:cNvPr id="3" name="Content Placeholder 2">
            <a:extLst>
              <a:ext uri="{FF2B5EF4-FFF2-40B4-BE49-F238E27FC236}">
                <a16:creationId xmlns:a16="http://schemas.microsoft.com/office/drawing/2014/main" id="{3763BF2F-5ED9-B98A-546E-40ABA973B2C2}"/>
              </a:ext>
            </a:extLst>
          </p:cNvPr>
          <p:cNvSpPr>
            <a:spLocks noGrp="1"/>
          </p:cNvSpPr>
          <p:nvPr>
            <p:ph idx="1"/>
          </p:nvPr>
        </p:nvSpPr>
        <p:spPr>
          <a:xfrm>
            <a:off x="838200" y="1825625"/>
            <a:ext cx="5976486" cy="3851275"/>
          </a:xfrm>
        </p:spPr>
        <p:txBody>
          <a:bodyPr>
            <a:normAutofit/>
          </a:bodyPr>
          <a:lstStyle/>
          <a:p>
            <a:r>
              <a:rPr lang="en-CA" altLang="zh-CN" sz="2400" dirty="0">
                <a:solidFill>
                  <a:schemeClr val="accent1"/>
                </a:solidFill>
              </a:rPr>
              <a:t>Optimizers</a:t>
            </a:r>
            <a:r>
              <a:rPr lang="en-CA" altLang="zh-CN" sz="2400" dirty="0"/>
              <a:t> are algorithms or methods used to minimize an error function(loss function) or to maximize the efficiency of production.</a:t>
            </a:r>
          </a:p>
          <a:p>
            <a:r>
              <a:rPr lang="en-CA" altLang="zh-CN" sz="2400" dirty="0"/>
              <a:t>Optimizers help to know how to change weights and learning rate of neural network to reduce the losses.</a:t>
            </a:r>
          </a:p>
          <a:p>
            <a:r>
              <a:rPr lang="en-CA" altLang="zh-CN" sz="2400" dirty="0"/>
              <a:t>Gradient: In mathematics, the slope or gradient of a line is a number that describes both the direction and the steepness of the line (Wiki).</a:t>
            </a:r>
          </a:p>
          <a:p>
            <a:pPr lvl="1"/>
            <a:endParaRPr lang="en-CA" altLang="zh-CN" sz="2000" dirty="0"/>
          </a:p>
        </p:txBody>
      </p:sp>
      <p:sp>
        <p:nvSpPr>
          <p:cNvPr id="4" name="Slide Number Placeholder 3">
            <a:extLst>
              <a:ext uri="{FF2B5EF4-FFF2-40B4-BE49-F238E27FC236}">
                <a16:creationId xmlns:a16="http://schemas.microsoft.com/office/drawing/2014/main" id="{4B94E30D-CC12-ADE2-8CC4-5728983308AF}"/>
              </a:ext>
            </a:extLst>
          </p:cNvPr>
          <p:cNvSpPr>
            <a:spLocks noGrp="1"/>
          </p:cNvSpPr>
          <p:nvPr>
            <p:ph type="sldNum" sz="quarter" idx="12"/>
          </p:nvPr>
        </p:nvSpPr>
        <p:spPr/>
        <p:txBody>
          <a:bodyPr/>
          <a:lstStyle/>
          <a:p>
            <a:fld id="{998FC6E2-3800-4EB0-A18D-3856D6660061}" type="slidenum">
              <a:rPr lang="en-US" smtClean="0"/>
              <a:t>21</a:t>
            </a:fld>
            <a:endParaRPr lang="en-US"/>
          </a:p>
        </p:txBody>
      </p:sp>
      <p:pic>
        <p:nvPicPr>
          <p:cNvPr id="18" name="Picture 17">
            <a:extLst>
              <a:ext uri="{FF2B5EF4-FFF2-40B4-BE49-F238E27FC236}">
                <a16:creationId xmlns:a16="http://schemas.microsoft.com/office/drawing/2014/main" id="{89202FD5-DC37-FDB3-5C2B-493E7AC941D3}"/>
              </a:ext>
            </a:extLst>
          </p:cNvPr>
          <p:cNvPicPr>
            <a:picLocks noChangeAspect="1"/>
          </p:cNvPicPr>
          <p:nvPr/>
        </p:nvPicPr>
        <p:blipFill>
          <a:blip r:embed="rId2"/>
          <a:stretch>
            <a:fillRect/>
          </a:stretch>
        </p:blipFill>
        <p:spPr>
          <a:xfrm>
            <a:off x="7306326" y="3432399"/>
            <a:ext cx="4610555" cy="1119406"/>
          </a:xfrm>
          <a:prstGeom prst="rect">
            <a:avLst/>
          </a:prstGeom>
        </p:spPr>
      </p:pic>
      <p:pic>
        <p:nvPicPr>
          <p:cNvPr id="9220" name="Picture 4">
            <a:extLst>
              <a:ext uri="{FF2B5EF4-FFF2-40B4-BE49-F238E27FC236}">
                <a16:creationId xmlns:a16="http://schemas.microsoft.com/office/drawing/2014/main" id="{1433039A-3501-3FF0-1863-2C72A917D1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27873" y="1178616"/>
            <a:ext cx="2150444" cy="231661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519360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59D664-752E-135D-7E26-BE15A5EAC572}"/>
              </a:ext>
            </a:extLst>
          </p:cNvPr>
          <p:cNvSpPr>
            <a:spLocks noGrp="1"/>
          </p:cNvSpPr>
          <p:nvPr>
            <p:ph type="title"/>
          </p:nvPr>
        </p:nvSpPr>
        <p:spPr/>
        <p:txBody>
          <a:bodyPr/>
          <a:lstStyle/>
          <a:p>
            <a:r>
              <a:rPr lang="en-CA" altLang="zh-CN" dirty="0"/>
              <a:t>Loss function</a:t>
            </a:r>
            <a:endParaRPr lang="zh-CN" altLang="en-US" dirty="0"/>
          </a:p>
        </p:txBody>
      </p:sp>
      <p:sp>
        <p:nvSpPr>
          <p:cNvPr id="3" name="Content Placeholder 2">
            <a:extLst>
              <a:ext uri="{FF2B5EF4-FFF2-40B4-BE49-F238E27FC236}">
                <a16:creationId xmlns:a16="http://schemas.microsoft.com/office/drawing/2014/main" id="{3763BF2F-5ED9-B98A-546E-40ABA973B2C2}"/>
              </a:ext>
            </a:extLst>
          </p:cNvPr>
          <p:cNvSpPr>
            <a:spLocks noGrp="1"/>
          </p:cNvSpPr>
          <p:nvPr>
            <p:ph idx="1"/>
          </p:nvPr>
        </p:nvSpPr>
        <p:spPr>
          <a:xfrm>
            <a:off x="838200" y="1825625"/>
            <a:ext cx="5976486" cy="4667250"/>
          </a:xfrm>
        </p:spPr>
        <p:txBody>
          <a:bodyPr>
            <a:normAutofit/>
          </a:bodyPr>
          <a:lstStyle/>
          <a:p>
            <a:r>
              <a:rPr lang="en-CA" altLang="zh-CN" dirty="0"/>
              <a:t>Types of optimizer:</a:t>
            </a:r>
          </a:p>
          <a:p>
            <a:pPr lvl="1"/>
            <a:r>
              <a:rPr lang="en-CA" altLang="zh-CN" dirty="0"/>
              <a:t>Gradient Descent</a:t>
            </a:r>
          </a:p>
          <a:p>
            <a:pPr lvl="1"/>
            <a:r>
              <a:rPr lang="en-CA" dirty="0">
                <a:solidFill>
                  <a:schemeClr val="accent1"/>
                </a:solidFill>
              </a:rPr>
              <a:t>Stochastic Gradient Descent </a:t>
            </a:r>
            <a:r>
              <a:rPr lang="en-CA" dirty="0"/>
              <a:t>(SGD)</a:t>
            </a:r>
          </a:p>
          <a:p>
            <a:pPr lvl="1"/>
            <a:r>
              <a:rPr lang="en-CA" altLang="zh-CN" dirty="0">
                <a:solidFill>
                  <a:schemeClr val="accent1"/>
                </a:solidFill>
              </a:rPr>
              <a:t>Adam</a:t>
            </a:r>
            <a:r>
              <a:rPr lang="en-CA" altLang="zh-CN" dirty="0"/>
              <a:t>(Adaptive Moment Estimation) Adam optimizer is one of the most popular and famous gradient descent optimization algorithms. </a:t>
            </a:r>
          </a:p>
          <a:p>
            <a:pPr lvl="1"/>
            <a:endParaRPr lang="en-CA" altLang="zh-CN" dirty="0"/>
          </a:p>
        </p:txBody>
      </p:sp>
      <p:sp>
        <p:nvSpPr>
          <p:cNvPr id="4" name="Slide Number Placeholder 3">
            <a:extLst>
              <a:ext uri="{FF2B5EF4-FFF2-40B4-BE49-F238E27FC236}">
                <a16:creationId xmlns:a16="http://schemas.microsoft.com/office/drawing/2014/main" id="{4B94E30D-CC12-ADE2-8CC4-5728983308AF}"/>
              </a:ext>
            </a:extLst>
          </p:cNvPr>
          <p:cNvSpPr>
            <a:spLocks noGrp="1"/>
          </p:cNvSpPr>
          <p:nvPr>
            <p:ph type="sldNum" sz="quarter" idx="12"/>
          </p:nvPr>
        </p:nvSpPr>
        <p:spPr/>
        <p:txBody>
          <a:bodyPr/>
          <a:lstStyle/>
          <a:p>
            <a:fld id="{998FC6E2-3800-4EB0-A18D-3856D6660061}" type="slidenum">
              <a:rPr lang="en-US" smtClean="0"/>
              <a:t>22</a:t>
            </a:fld>
            <a:endParaRPr lang="en-US"/>
          </a:p>
        </p:txBody>
      </p:sp>
      <p:pic>
        <p:nvPicPr>
          <p:cNvPr id="7" name="Picture 6" descr="A picture containing text, screenshot, colorfulness, graphics&#10;&#10;Description automatically generated">
            <a:extLst>
              <a:ext uri="{FF2B5EF4-FFF2-40B4-BE49-F238E27FC236}">
                <a16:creationId xmlns:a16="http://schemas.microsoft.com/office/drawing/2014/main" id="{655F3358-C4CE-37AA-279A-8F198A39F043}"/>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14686" y="1645989"/>
            <a:ext cx="5103416" cy="3951032"/>
          </a:xfrm>
          <a:prstGeom prst="rect">
            <a:avLst/>
          </a:prstGeom>
        </p:spPr>
      </p:pic>
      <p:grpSp>
        <p:nvGrpSpPr>
          <p:cNvPr id="23" name="Group 22">
            <a:extLst>
              <a:ext uri="{FF2B5EF4-FFF2-40B4-BE49-F238E27FC236}">
                <a16:creationId xmlns:a16="http://schemas.microsoft.com/office/drawing/2014/main" id="{E40D5353-5978-BE31-A0E9-1AC15893BF5C}"/>
              </a:ext>
            </a:extLst>
          </p:cNvPr>
          <p:cNvGrpSpPr/>
          <p:nvPr/>
        </p:nvGrpSpPr>
        <p:grpSpPr>
          <a:xfrm>
            <a:off x="1009238" y="4902200"/>
            <a:ext cx="6667499" cy="1590675"/>
            <a:chOff x="1009238" y="4902200"/>
            <a:chExt cx="6667499" cy="1590675"/>
          </a:xfrm>
        </p:grpSpPr>
        <p:pic>
          <p:nvPicPr>
            <p:cNvPr id="8" name="Picture 2">
              <a:extLst>
                <a:ext uri="{FF2B5EF4-FFF2-40B4-BE49-F238E27FC236}">
                  <a16:creationId xmlns:a16="http://schemas.microsoft.com/office/drawing/2014/main" id="{86F6A5A0-25D4-9BF6-3F89-751109255A8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761" y="4902200"/>
              <a:ext cx="4313720" cy="830391"/>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2250B47-6C76-A047-164C-ABD8378070BD}"/>
                </a:ext>
              </a:extLst>
            </p:cNvPr>
            <p:cNvSpPr/>
            <p:nvPr/>
          </p:nvSpPr>
          <p:spPr>
            <a:xfrm>
              <a:off x="3535669" y="5105400"/>
              <a:ext cx="302906" cy="491621"/>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Star: 5 Points 18">
              <a:extLst>
                <a:ext uri="{FF2B5EF4-FFF2-40B4-BE49-F238E27FC236}">
                  <a16:creationId xmlns:a16="http://schemas.microsoft.com/office/drawing/2014/main" id="{2ACF2E9B-3206-F558-F62D-20B5B8F088E6}"/>
                </a:ext>
              </a:extLst>
            </p:cNvPr>
            <p:cNvSpPr/>
            <p:nvPr/>
          </p:nvSpPr>
          <p:spPr>
            <a:xfrm>
              <a:off x="3493068" y="5574795"/>
              <a:ext cx="333375" cy="314325"/>
            </a:xfrm>
            <a:prstGeom prst="star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4008F676-8829-6D91-C11D-918A83892D61}"/>
                    </a:ext>
                  </a:extLst>
                </p:cNvPr>
                <p:cNvSpPr txBox="1"/>
                <p:nvPr/>
              </p:nvSpPr>
              <p:spPr>
                <a:xfrm>
                  <a:off x="1009238" y="6123543"/>
                  <a:ext cx="6667499" cy="369332"/>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zh-CN" altLang="en-US" i="1" smtClean="0">
                            <a:latin typeface="Cambria Math" panose="02040503050406030204" pitchFamily="18" charset="0"/>
                          </a:rPr>
                          <m:t>𝛼</m:t>
                        </m:r>
                        <m:r>
                          <a:rPr lang="en-CA" altLang="zh-CN" b="0" i="1" smtClean="0">
                            <a:latin typeface="Cambria Math" panose="02040503050406030204" pitchFamily="18" charset="0"/>
                          </a:rPr>
                          <m:t>:</m:t>
                        </m:r>
                        <m:r>
                          <a:rPr lang="en-CA" altLang="zh-CN" b="0" i="1" smtClean="0">
                            <a:latin typeface="Cambria Math" panose="02040503050406030204" pitchFamily="18" charset="0"/>
                          </a:rPr>
                          <m:t>𝑐𝑎𝑛</m:t>
                        </m:r>
                        <m:r>
                          <a:rPr lang="en-CA" altLang="zh-CN" b="0" i="1" smtClean="0">
                            <a:latin typeface="Cambria Math" panose="02040503050406030204" pitchFamily="18" charset="0"/>
                          </a:rPr>
                          <m:t> </m:t>
                        </m:r>
                        <m:r>
                          <a:rPr lang="en-CA" altLang="zh-CN" b="0" i="1" smtClean="0">
                            <a:latin typeface="Cambria Math" panose="02040503050406030204" pitchFamily="18" charset="0"/>
                          </a:rPr>
                          <m:t>𝑏𝑒</m:t>
                        </m:r>
                        <m:r>
                          <a:rPr lang="en-CA" altLang="zh-CN" b="0" i="1" smtClean="0">
                            <a:latin typeface="Cambria Math" panose="02040503050406030204" pitchFamily="18" charset="0"/>
                          </a:rPr>
                          <m:t> </m:t>
                        </m:r>
                        <m:r>
                          <a:rPr lang="en-CA" altLang="zh-CN" b="0" i="1" smtClean="0">
                            <a:latin typeface="Cambria Math" panose="02040503050406030204" pitchFamily="18" charset="0"/>
                          </a:rPr>
                          <m:t>𝑎</m:t>
                        </m:r>
                        <m:r>
                          <a:rPr lang="en-CA" altLang="zh-CN" b="0" i="1" smtClean="0">
                            <a:latin typeface="Cambria Math" panose="02040503050406030204" pitchFamily="18" charset="0"/>
                          </a:rPr>
                          <m:t> </m:t>
                        </m:r>
                        <m:r>
                          <a:rPr lang="en-CA" altLang="zh-CN" b="0" i="1" smtClean="0">
                            <a:latin typeface="Cambria Math" panose="02040503050406030204" pitchFamily="18" charset="0"/>
                          </a:rPr>
                          <m:t>𝑐𝑜𝑛𝑠𝑡𝑎𝑛𝑡</m:t>
                        </m:r>
                        <m:r>
                          <a:rPr lang="en-CA" altLang="zh-CN" b="0" i="1" smtClean="0">
                            <a:latin typeface="Cambria Math" panose="02040503050406030204" pitchFamily="18" charset="0"/>
                          </a:rPr>
                          <m:t> </m:t>
                        </m:r>
                        <m:r>
                          <a:rPr lang="en-CA" altLang="zh-CN" b="0" i="1" smtClean="0">
                            <a:latin typeface="Cambria Math" panose="02040503050406030204" pitchFamily="18" charset="0"/>
                          </a:rPr>
                          <m:t>𝑣𝑎𝑙𝑢𝑒</m:t>
                        </m:r>
                        <m:r>
                          <a:rPr lang="en-CA" altLang="zh-CN" b="0" i="1" smtClean="0">
                            <a:latin typeface="Cambria Math" panose="02040503050406030204" pitchFamily="18" charset="0"/>
                          </a:rPr>
                          <m:t>, </m:t>
                        </m:r>
                        <m:r>
                          <a:rPr lang="en-CA" altLang="zh-CN" b="0" i="1" smtClean="0">
                            <a:latin typeface="Cambria Math" panose="02040503050406030204" pitchFamily="18" charset="0"/>
                          </a:rPr>
                          <m:t>𝑎𝑙𝑠𝑜</m:t>
                        </m:r>
                        <m:r>
                          <a:rPr lang="en-CA" altLang="zh-CN" b="0" i="1" smtClean="0">
                            <a:latin typeface="Cambria Math" panose="02040503050406030204" pitchFamily="18" charset="0"/>
                          </a:rPr>
                          <m:t> </m:t>
                        </m:r>
                        <m:r>
                          <a:rPr lang="en-CA" altLang="zh-CN" b="0" i="1" smtClean="0">
                            <a:latin typeface="Cambria Math" panose="02040503050406030204" pitchFamily="18" charset="0"/>
                          </a:rPr>
                          <m:t>𝑐𝑎𝑛</m:t>
                        </m:r>
                        <m:r>
                          <a:rPr lang="en-CA" altLang="zh-CN" b="0" i="1" smtClean="0">
                            <a:latin typeface="Cambria Math" panose="02040503050406030204" pitchFamily="18" charset="0"/>
                          </a:rPr>
                          <m:t> </m:t>
                        </m:r>
                        <m:r>
                          <a:rPr lang="en-CA" altLang="zh-CN" b="0" i="1" smtClean="0">
                            <a:latin typeface="Cambria Math" panose="02040503050406030204" pitchFamily="18" charset="0"/>
                          </a:rPr>
                          <m:t>𝑣𝑎𝑟𝑦</m:t>
                        </m:r>
                        <m:r>
                          <a:rPr lang="en-CA" altLang="zh-CN" b="0" i="1" smtClean="0">
                            <a:latin typeface="Cambria Math" panose="02040503050406030204" pitchFamily="18" charset="0"/>
                          </a:rPr>
                          <m:t>. </m:t>
                        </m:r>
                        <m:r>
                          <a:rPr lang="en-CA" altLang="zh-CN" b="0" i="1" smtClean="0">
                            <a:latin typeface="Cambria Math" panose="02040503050406030204" pitchFamily="18" charset="0"/>
                          </a:rPr>
                          <m:t>𝐸𝑓𝑓𝑒𝑐𝑡</m:t>
                        </m:r>
                        <m:r>
                          <a:rPr lang="en-CA" altLang="zh-CN" b="0" i="1" smtClean="0">
                            <a:latin typeface="Cambria Math" panose="02040503050406030204" pitchFamily="18" charset="0"/>
                          </a:rPr>
                          <m:t> </m:t>
                        </m:r>
                        <m:r>
                          <a:rPr lang="en-CA" altLang="zh-CN" b="0" i="1" smtClean="0">
                            <a:latin typeface="Cambria Math" panose="02040503050406030204" pitchFamily="18" charset="0"/>
                          </a:rPr>
                          <m:t>𝑏𝑦</m:t>
                        </m:r>
                        <m:r>
                          <a:rPr lang="en-CA" altLang="zh-CN" b="0" i="1" smtClean="0">
                            <a:latin typeface="Cambria Math" panose="02040503050406030204" pitchFamily="18" charset="0"/>
                          </a:rPr>
                          <m:t> </m:t>
                        </m:r>
                        <m:r>
                          <a:rPr lang="en-CA" altLang="zh-CN" b="0" i="1" smtClean="0">
                            <a:latin typeface="Cambria Math" panose="02040503050406030204" pitchFamily="18" charset="0"/>
                          </a:rPr>
                          <m:t>𝑜𝑝𝑡𝑖𝑚𝑖𝑧𝑒𝑟𝑠</m:t>
                        </m:r>
                        <m:r>
                          <a:rPr lang="en-CA" altLang="zh-CN" b="0" i="1" smtClean="0">
                            <a:latin typeface="Cambria Math" panose="02040503050406030204" pitchFamily="18" charset="0"/>
                          </a:rPr>
                          <m:t>.  </m:t>
                        </m:r>
                      </m:oMath>
                    </m:oMathPara>
                  </a14:m>
                  <a:endParaRPr lang="zh-CN" altLang="en-US" dirty="0"/>
                </a:p>
              </p:txBody>
            </p:sp>
          </mc:Choice>
          <mc:Fallback xmlns="">
            <p:sp>
              <p:nvSpPr>
                <p:cNvPr id="20" name="TextBox 19">
                  <a:extLst>
                    <a:ext uri="{FF2B5EF4-FFF2-40B4-BE49-F238E27FC236}">
                      <a16:creationId xmlns:a16="http://schemas.microsoft.com/office/drawing/2014/main" id="{4008F676-8829-6D91-C11D-918A83892D61}"/>
                    </a:ext>
                  </a:extLst>
                </p:cNvPr>
                <p:cNvSpPr txBox="1">
                  <a:spLocks noRot="1" noChangeAspect="1" noMove="1" noResize="1" noEditPoints="1" noAdjustHandles="1" noChangeArrowheads="1" noChangeShapeType="1" noTextEdit="1"/>
                </p:cNvSpPr>
                <p:nvPr/>
              </p:nvSpPr>
              <p:spPr>
                <a:xfrm>
                  <a:off x="1009238" y="6123543"/>
                  <a:ext cx="6667499" cy="369332"/>
                </a:xfrm>
                <a:prstGeom prst="rect">
                  <a:avLst/>
                </a:prstGeom>
                <a:blipFill>
                  <a:blip r:embed="rId10"/>
                  <a:stretch>
                    <a:fillRect b="-13333"/>
                  </a:stretch>
                </a:blipFill>
              </p:spPr>
              <p:txBody>
                <a:bodyPr/>
                <a:lstStyle/>
                <a:p>
                  <a:r>
                    <a:rPr lang="zh-CN" altLang="en-US">
                      <a:noFill/>
                    </a:rPr>
                    <a:t> </a:t>
                  </a:r>
                </a:p>
              </p:txBody>
            </p:sp>
          </mc:Fallback>
        </mc:AlternateContent>
        <p:cxnSp>
          <p:nvCxnSpPr>
            <p:cNvPr id="22" name="Straight Arrow Connector 21">
              <a:extLst>
                <a:ext uri="{FF2B5EF4-FFF2-40B4-BE49-F238E27FC236}">
                  <a16:creationId xmlns:a16="http://schemas.microsoft.com/office/drawing/2014/main" id="{FE92A509-095C-800E-5F6F-ECD181817B8F}"/>
                </a:ext>
              </a:extLst>
            </p:cNvPr>
            <p:cNvCxnSpPr/>
            <p:nvPr/>
          </p:nvCxnSpPr>
          <p:spPr>
            <a:xfrm flipV="1">
              <a:off x="3659755" y="5928067"/>
              <a:ext cx="0" cy="21910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6" name="TextBox 5">
            <a:extLst>
              <a:ext uri="{FF2B5EF4-FFF2-40B4-BE49-F238E27FC236}">
                <a16:creationId xmlns:a16="http://schemas.microsoft.com/office/drawing/2014/main" id="{F3B89311-64CF-CF4E-107B-BA2A950EC7AB}"/>
              </a:ext>
            </a:extLst>
          </p:cNvPr>
          <p:cNvSpPr txBox="1"/>
          <p:nvPr/>
        </p:nvSpPr>
        <p:spPr>
          <a:xfrm>
            <a:off x="20569" y="2217210"/>
            <a:ext cx="988669" cy="1477328"/>
          </a:xfrm>
          <a:prstGeom prst="rect">
            <a:avLst/>
          </a:prstGeom>
          <a:noFill/>
        </p:spPr>
        <p:txBody>
          <a:bodyPr wrap="none" rtlCol="0">
            <a:spAutoFit/>
          </a:bodyPr>
          <a:lstStyle/>
          <a:p>
            <a:r>
              <a:rPr lang="en-CA" altLang="zh-CN" dirty="0"/>
              <a:t>Player A</a:t>
            </a:r>
          </a:p>
          <a:p>
            <a:r>
              <a:rPr lang="en-CA" altLang="zh-CN" dirty="0"/>
              <a:t> </a:t>
            </a:r>
          </a:p>
          <a:p>
            <a:r>
              <a:rPr lang="en-CA" altLang="zh-CN" dirty="0"/>
              <a:t>Player B</a:t>
            </a:r>
          </a:p>
          <a:p>
            <a:r>
              <a:rPr lang="en-CA" altLang="zh-CN" dirty="0"/>
              <a:t> </a:t>
            </a:r>
          </a:p>
          <a:p>
            <a:r>
              <a:rPr lang="en-CA" altLang="zh-CN" dirty="0"/>
              <a:t> Player C</a:t>
            </a:r>
            <a:endParaRPr lang="zh-CN" altLang="en-US" dirty="0"/>
          </a:p>
        </p:txBody>
      </p:sp>
    </p:spTree>
    <p:extLst>
      <p:ext uri="{BB962C8B-B14F-4D97-AF65-F5344CB8AC3E}">
        <p14:creationId xmlns:p14="http://schemas.microsoft.com/office/powerpoint/2010/main" val="182728823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1D90D1-C63A-8D68-3707-D6ACCD2415FD}"/>
              </a:ext>
            </a:extLst>
          </p:cNvPr>
          <p:cNvSpPr>
            <a:spLocks noGrp="1"/>
          </p:cNvSpPr>
          <p:nvPr>
            <p:ph type="title"/>
          </p:nvPr>
        </p:nvSpPr>
        <p:spPr/>
        <p:txBody>
          <a:bodyPr/>
          <a:lstStyle/>
          <a:p>
            <a:pPr algn="ctr"/>
            <a:r>
              <a:rPr lang="en-CA" altLang="zh-CN" dirty="0"/>
              <a:t>3. TensorFlow</a:t>
            </a:r>
            <a:endParaRPr lang="zh-CN" altLang="en-US" dirty="0"/>
          </a:p>
        </p:txBody>
      </p:sp>
      <p:sp>
        <p:nvSpPr>
          <p:cNvPr id="3" name="Content Placeholder 2">
            <a:extLst>
              <a:ext uri="{FF2B5EF4-FFF2-40B4-BE49-F238E27FC236}">
                <a16:creationId xmlns:a16="http://schemas.microsoft.com/office/drawing/2014/main" id="{467D06B9-FCCC-4ED2-8319-470B52892937}"/>
              </a:ext>
            </a:extLst>
          </p:cNvPr>
          <p:cNvSpPr>
            <a:spLocks noGrp="1"/>
          </p:cNvSpPr>
          <p:nvPr>
            <p:ph idx="1"/>
          </p:nvPr>
        </p:nvSpPr>
        <p:spPr>
          <a:xfrm>
            <a:off x="838200" y="1700264"/>
            <a:ext cx="10515600" cy="3053908"/>
          </a:xfrm>
        </p:spPr>
        <p:txBody>
          <a:bodyPr>
            <a:normAutofit fontScale="77500" lnSpcReduction="20000"/>
          </a:bodyPr>
          <a:lstStyle/>
          <a:p>
            <a:r>
              <a:rPr lang="en-CA" altLang="zh-CN" sz="2400" dirty="0"/>
              <a:t>TensorFlow is a free and open-source software library for machine learning and artificial intelligence. It can be used across a range of tasks but has a particular focus on training and inference of deep neural networks (Wiki).</a:t>
            </a:r>
          </a:p>
          <a:p>
            <a:r>
              <a:rPr lang="en-CA" altLang="zh-CN" sz="2400" dirty="0"/>
              <a:t>Python packages: a package is a folder containing modules and maybe other folders that themselves may contain more folders and modules.</a:t>
            </a:r>
          </a:p>
          <a:p>
            <a:r>
              <a:rPr lang="en-CA" altLang="zh-CN" sz="2400" dirty="0"/>
              <a:t>Python functions: A function is a block of code which only runs when it is called. You can pass data, known as parameters, into a function. A function can return data as a result.</a:t>
            </a:r>
          </a:p>
          <a:p>
            <a:r>
              <a:rPr lang="en-CA" altLang="zh-CN" sz="2400" dirty="0" err="1"/>
              <a:t>tf.keras</a:t>
            </a:r>
            <a:r>
              <a:rPr lang="en-CA" altLang="zh-CN" sz="2400" dirty="0"/>
              <a:t> (https://www.tensorflow.org/guide/keras) is the simplest way to build and train neural network models in TensorFlow. So, that's what we'll stick with in this tutorial, unless the models necessitate a lower-level API.</a:t>
            </a:r>
          </a:p>
          <a:p>
            <a:r>
              <a:rPr lang="en-CA" altLang="zh-CN" sz="2400" dirty="0"/>
              <a:t>Note that there's </a:t>
            </a:r>
            <a:r>
              <a:rPr lang="en-CA" altLang="zh-CN" sz="2400" dirty="0" err="1"/>
              <a:t>tf.keras</a:t>
            </a:r>
            <a:r>
              <a:rPr lang="en-CA" altLang="zh-CN" sz="2400" dirty="0"/>
              <a:t> comes with TensorFlow so you don't need to install anything extra, and it comes with powerful TensorFlow-specific features.</a:t>
            </a:r>
          </a:p>
          <a:p>
            <a:endParaRPr lang="en-CA" altLang="zh-CN" sz="2400" dirty="0"/>
          </a:p>
        </p:txBody>
      </p:sp>
      <p:sp>
        <p:nvSpPr>
          <p:cNvPr id="4" name="Slide Number Placeholder 3">
            <a:extLst>
              <a:ext uri="{FF2B5EF4-FFF2-40B4-BE49-F238E27FC236}">
                <a16:creationId xmlns:a16="http://schemas.microsoft.com/office/drawing/2014/main" id="{100C3586-72F7-E67A-0C44-735BB6435810}"/>
              </a:ext>
            </a:extLst>
          </p:cNvPr>
          <p:cNvSpPr>
            <a:spLocks noGrp="1"/>
          </p:cNvSpPr>
          <p:nvPr>
            <p:ph type="sldNum" sz="quarter" idx="12"/>
          </p:nvPr>
        </p:nvSpPr>
        <p:spPr/>
        <p:txBody>
          <a:bodyPr/>
          <a:lstStyle/>
          <a:p>
            <a:fld id="{998FC6E2-3800-4EB0-A18D-3856D6660061}" type="slidenum">
              <a:rPr lang="en-US" smtClean="0"/>
              <a:t>23</a:t>
            </a:fld>
            <a:endParaRPr lang="en-US"/>
          </a:p>
        </p:txBody>
      </p:sp>
      <p:pic>
        <p:nvPicPr>
          <p:cNvPr id="6" name="Graphic 5" descr="Box outline">
            <a:extLst>
              <a:ext uri="{FF2B5EF4-FFF2-40B4-BE49-F238E27FC236}">
                <a16:creationId xmlns:a16="http://schemas.microsoft.com/office/drawing/2014/main" id="{EBB0CB23-3B42-CA09-625A-BF1EAF728176}"/>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232484" y="5474319"/>
            <a:ext cx="914400" cy="914400"/>
          </a:xfrm>
          <a:prstGeom prst="rect">
            <a:avLst/>
          </a:prstGeom>
        </p:spPr>
      </p:pic>
      <p:pic>
        <p:nvPicPr>
          <p:cNvPr id="7" name="Graphic 6" descr="Box outline">
            <a:extLst>
              <a:ext uri="{FF2B5EF4-FFF2-40B4-BE49-F238E27FC236}">
                <a16:creationId xmlns:a16="http://schemas.microsoft.com/office/drawing/2014/main" id="{0227DA38-3ABF-703A-7BFE-F1A256C7DC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4946984" y="5474319"/>
            <a:ext cx="914400" cy="914400"/>
          </a:xfrm>
          <a:prstGeom prst="rect">
            <a:avLst/>
          </a:prstGeom>
        </p:spPr>
      </p:pic>
      <p:pic>
        <p:nvPicPr>
          <p:cNvPr id="8" name="Graphic 7" descr="Box outline">
            <a:extLst>
              <a:ext uri="{FF2B5EF4-FFF2-40B4-BE49-F238E27FC236}">
                <a16:creationId xmlns:a16="http://schemas.microsoft.com/office/drawing/2014/main" id="{832AFCB8-611F-DA60-260F-ECB4C29DA1CA}"/>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61484" y="5474319"/>
            <a:ext cx="914400" cy="914400"/>
          </a:xfrm>
          <a:prstGeom prst="rect">
            <a:avLst/>
          </a:prstGeom>
        </p:spPr>
      </p:pic>
      <p:sp>
        <p:nvSpPr>
          <p:cNvPr id="10" name="TextBox 9">
            <a:extLst>
              <a:ext uri="{FF2B5EF4-FFF2-40B4-BE49-F238E27FC236}">
                <a16:creationId xmlns:a16="http://schemas.microsoft.com/office/drawing/2014/main" id="{9451E8A7-C833-C4D8-E46F-0A102CE82285}"/>
              </a:ext>
            </a:extLst>
          </p:cNvPr>
          <p:cNvSpPr txBox="1"/>
          <p:nvPr/>
        </p:nvSpPr>
        <p:spPr>
          <a:xfrm>
            <a:off x="3339568" y="6352143"/>
            <a:ext cx="914400" cy="369332"/>
          </a:xfrm>
          <a:prstGeom prst="rect">
            <a:avLst/>
          </a:prstGeom>
          <a:noFill/>
        </p:spPr>
        <p:txBody>
          <a:bodyPr wrap="square">
            <a:spAutoFit/>
          </a:bodyPr>
          <a:lstStyle/>
          <a:p>
            <a:r>
              <a:rPr lang="en-CA" altLang="zh-CN" dirty="0" err="1"/>
              <a:t>tf.keras</a:t>
            </a:r>
            <a:endParaRPr lang="zh-CN" altLang="en-US" dirty="0"/>
          </a:p>
        </p:txBody>
      </p:sp>
      <p:cxnSp>
        <p:nvCxnSpPr>
          <p:cNvPr id="12" name="Straight Connector 11">
            <a:extLst>
              <a:ext uri="{FF2B5EF4-FFF2-40B4-BE49-F238E27FC236}">
                <a16:creationId xmlns:a16="http://schemas.microsoft.com/office/drawing/2014/main" id="{BE7493DE-0219-00F0-CA27-C32158197063}"/>
              </a:ext>
            </a:extLst>
          </p:cNvPr>
          <p:cNvCxnSpPr>
            <a:cxnSpLocks/>
          </p:cNvCxnSpPr>
          <p:nvPr/>
        </p:nvCxnSpPr>
        <p:spPr>
          <a:xfrm>
            <a:off x="3339568" y="5193310"/>
            <a:ext cx="174459" cy="3580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565A2655-9945-4AD7-707E-E9E54A9FCF44}"/>
              </a:ext>
            </a:extLst>
          </p:cNvPr>
          <p:cNvCxnSpPr>
            <a:cxnSpLocks/>
          </p:cNvCxnSpPr>
          <p:nvPr/>
        </p:nvCxnSpPr>
        <p:spPr>
          <a:xfrm flipH="1">
            <a:off x="3886612" y="5145985"/>
            <a:ext cx="192497" cy="434261"/>
          </a:xfrm>
          <a:prstGeom prst="line">
            <a:avLst/>
          </a:prstGeom>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24B33656-A4F5-054E-7B1A-B8CF7E68197B}"/>
              </a:ext>
            </a:extLst>
          </p:cNvPr>
          <p:cNvSpPr txBox="1"/>
          <p:nvPr/>
        </p:nvSpPr>
        <p:spPr>
          <a:xfrm>
            <a:off x="2988770" y="4789075"/>
            <a:ext cx="1795684" cy="369332"/>
          </a:xfrm>
          <a:prstGeom prst="rect">
            <a:avLst/>
          </a:prstGeom>
          <a:noFill/>
        </p:spPr>
        <p:txBody>
          <a:bodyPr wrap="none" rtlCol="0">
            <a:spAutoFit/>
          </a:bodyPr>
          <a:lstStyle/>
          <a:p>
            <a:r>
              <a:rPr lang="en-CA" altLang="zh-CN" dirty="0"/>
              <a:t>A lot of functions</a:t>
            </a:r>
            <a:endParaRPr lang="zh-CN" altLang="en-US" dirty="0"/>
          </a:p>
        </p:txBody>
      </p:sp>
    </p:spTree>
    <p:extLst>
      <p:ext uri="{BB962C8B-B14F-4D97-AF65-F5344CB8AC3E}">
        <p14:creationId xmlns:p14="http://schemas.microsoft.com/office/powerpoint/2010/main" val="149698949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Hands on a keyboard&#10;&#10;Description automatically generated with low confidence">
            <a:extLst>
              <a:ext uri="{FF2B5EF4-FFF2-40B4-BE49-F238E27FC236}">
                <a16:creationId xmlns:a16="http://schemas.microsoft.com/office/drawing/2014/main" id="{F6FB8154-FAA9-22C7-3F83-09AC484ED56B}"/>
              </a:ext>
            </a:extLst>
          </p:cNvPr>
          <p:cNvPicPr>
            <a:picLocks noChangeAspect="1"/>
          </p:cNvPicPr>
          <p:nvPr/>
        </p:nvPicPr>
        <p:blipFill rotWithShape="1">
          <a:blip r:embed="rId3">
            <a:alphaModFix amt="40000"/>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t="1884" b="13846"/>
          <a:stretch/>
        </p:blipFill>
        <p:spPr>
          <a:xfrm>
            <a:off x="20" y="10"/>
            <a:ext cx="12191979" cy="6857990"/>
          </a:xfrm>
          <a:prstGeom prst="rect">
            <a:avLst/>
          </a:prstGeom>
        </p:spPr>
      </p:pic>
      <p:sp>
        <p:nvSpPr>
          <p:cNvPr id="2" name="Title 1">
            <a:extLst>
              <a:ext uri="{FF2B5EF4-FFF2-40B4-BE49-F238E27FC236}">
                <a16:creationId xmlns:a16="http://schemas.microsoft.com/office/drawing/2014/main" id="{4CF134C0-F011-D246-915D-97678CE1BE5F}"/>
              </a:ext>
            </a:extLst>
          </p:cNvPr>
          <p:cNvSpPr>
            <a:spLocks noGrp="1"/>
          </p:cNvSpPr>
          <p:nvPr>
            <p:ph type="title"/>
          </p:nvPr>
        </p:nvSpPr>
        <p:spPr>
          <a:xfrm>
            <a:off x="841249" y="941832"/>
            <a:ext cx="10506456" cy="2057400"/>
          </a:xfrm>
        </p:spPr>
        <p:txBody>
          <a:bodyPr anchor="b">
            <a:normAutofit/>
          </a:bodyPr>
          <a:lstStyle/>
          <a:p>
            <a:r>
              <a:rPr lang="en-CA" altLang="zh-CN" sz="5000" dirty="0"/>
              <a:t>Hands-on exercise 1: Build a fully connected neural network</a:t>
            </a:r>
            <a:endParaRPr lang="zh-CN" altLang="en-US" sz="5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43971C-B618-23E4-3C68-7A70D6A3A875}"/>
              </a:ext>
            </a:extLst>
          </p:cNvPr>
          <p:cNvSpPr>
            <a:spLocks noGrp="1"/>
          </p:cNvSpPr>
          <p:nvPr>
            <p:ph idx="1"/>
          </p:nvPr>
        </p:nvSpPr>
        <p:spPr>
          <a:xfrm>
            <a:off x="841248" y="3502151"/>
            <a:ext cx="10506456" cy="3043989"/>
          </a:xfrm>
        </p:spPr>
        <p:txBody>
          <a:bodyPr>
            <a:normAutofit lnSpcReduction="10000"/>
          </a:bodyPr>
          <a:lstStyle/>
          <a:p>
            <a:r>
              <a:rPr lang="en-CA" altLang="zh-CN" sz="1800" dirty="0"/>
              <a:t>Building the neural network requires configuring the layers of the model, then compiling the model. </a:t>
            </a:r>
          </a:p>
          <a:p>
            <a:r>
              <a:rPr lang="en-CA" altLang="zh-CN" sz="1800" dirty="0"/>
              <a:t>First, we stack a few layers together using `</a:t>
            </a:r>
            <a:r>
              <a:rPr lang="en-CA" altLang="zh-CN" sz="1800" dirty="0" err="1"/>
              <a:t>keras.Sequential</a:t>
            </a:r>
            <a:r>
              <a:rPr lang="en-CA" altLang="zh-CN" sz="1800" dirty="0"/>
              <a:t>`. </a:t>
            </a:r>
          </a:p>
          <a:p>
            <a:r>
              <a:rPr lang="en-CA" altLang="zh-CN" sz="1800" dirty="0"/>
              <a:t>Next, we configure the loss function, optimizer, and metrics to monitor. These are added during the model's compile step:</a:t>
            </a:r>
          </a:p>
          <a:p>
            <a:pPr lvl="1"/>
            <a:r>
              <a:rPr lang="en-CA" altLang="zh-CN" sz="1800" dirty="0"/>
              <a:t>Loss function - measures how accurate the model is during training, we want to minimize this with the optimizer.</a:t>
            </a:r>
          </a:p>
          <a:p>
            <a:pPr lvl="1"/>
            <a:r>
              <a:rPr lang="en-CA" altLang="zh-CN" sz="1800" dirty="0"/>
              <a:t>Optimizer - how the model is updated based on the data it sees and its loss function.</a:t>
            </a:r>
          </a:p>
          <a:p>
            <a:pPr lvl="1"/>
            <a:r>
              <a:rPr lang="en-CA" altLang="zh-CN" sz="1800" dirty="0"/>
              <a:t>Metrics - used to monitor the training and testing steps. </a:t>
            </a:r>
          </a:p>
          <a:p>
            <a:r>
              <a:rPr lang="en-CA" altLang="zh-CN" sz="1800" dirty="0"/>
              <a:t>Let's build a network with 1 hidden layer of 20 neurons, and use mean squared error (MSE) as the loss function (most common one for regression problems).</a:t>
            </a:r>
            <a:endParaRPr lang="zh-CN" altLang="en-US" sz="1800" dirty="0"/>
          </a:p>
        </p:txBody>
      </p:sp>
      <p:sp>
        <p:nvSpPr>
          <p:cNvPr id="4" name="Slide Number Placeholder 3">
            <a:extLst>
              <a:ext uri="{FF2B5EF4-FFF2-40B4-BE49-F238E27FC236}">
                <a16:creationId xmlns:a16="http://schemas.microsoft.com/office/drawing/2014/main" id="{B2C761E4-106F-7433-3393-FD0802B9815C}"/>
              </a:ext>
            </a:extLst>
          </p:cNvPr>
          <p:cNvSpPr>
            <a:spLocks noGrp="1"/>
          </p:cNvSpPr>
          <p:nvPr>
            <p:ph type="sldNum" sz="quarter" idx="12"/>
          </p:nvPr>
        </p:nvSpPr>
        <p:spPr>
          <a:xfrm>
            <a:off x="8860536" y="6356350"/>
            <a:ext cx="2487168" cy="365125"/>
          </a:xfrm>
        </p:spPr>
        <p:txBody>
          <a:bodyPr>
            <a:normAutofit/>
          </a:bodyPr>
          <a:lstStyle/>
          <a:p>
            <a:pPr>
              <a:spcAft>
                <a:spcPts val="600"/>
              </a:spcAft>
            </a:pPr>
            <a:fld id="{998FC6E2-3800-4EB0-A18D-3856D6660061}" type="slidenum">
              <a:rPr lang="en-US">
                <a:solidFill>
                  <a:schemeClr val="tx1"/>
                </a:solidFill>
              </a:rPr>
              <a:pPr>
                <a:spcAft>
                  <a:spcPts val="600"/>
                </a:spcAft>
              </a:pPr>
              <a:t>24</a:t>
            </a:fld>
            <a:endParaRPr lang="en-US">
              <a:solidFill>
                <a:schemeClr val="tx1"/>
              </a:solidFill>
            </a:endParaRPr>
          </a:p>
        </p:txBody>
      </p:sp>
    </p:spTree>
    <p:extLst>
      <p:ext uri="{BB962C8B-B14F-4D97-AF65-F5344CB8AC3E}">
        <p14:creationId xmlns:p14="http://schemas.microsoft.com/office/powerpoint/2010/main" val="1791920206"/>
      </p:ext>
    </p:extLst>
  </p:cSld>
  <p:clrMapOvr>
    <a:overrideClrMapping bg1="dk1" tx1="lt1" bg2="dk2" tx2="lt2" accent1="accent1" accent2="accent2" accent3="accent3" accent4="accent4" accent5="accent5" accent6="accent6" hlink="hlink" folHlink="folHlink"/>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Coffee break</a:t>
            </a:r>
          </a:p>
        </p:txBody>
      </p:sp>
      <p:pic>
        <p:nvPicPr>
          <p:cNvPr id="5" name="Picture 4" descr="Hot drink on table">
            <a:extLst>
              <a:ext uri="{FF2B5EF4-FFF2-40B4-BE49-F238E27FC236}">
                <a16:creationId xmlns:a16="http://schemas.microsoft.com/office/drawing/2014/main" id="{577F05AA-CDF5-A33C-06BB-58367BB86504}"/>
              </a:ext>
            </a:extLst>
          </p:cNvPr>
          <p:cNvPicPr>
            <a:picLocks noChangeAspect="1"/>
          </p:cNvPicPr>
          <p:nvPr/>
        </p:nvPicPr>
        <p:blipFill rotWithShape="1">
          <a:blip r:embed="rId2"/>
          <a:srcRect t="37296"/>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3" name="Slide Number Placeholder 2">
            <a:extLst>
              <a:ext uri="{FF2B5EF4-FFF2-40B4-BE49-F238E27FC236}">
                <a16:creationId xmlns:a16="http://schemas.microsoft.com/office/drawing/2014/main" id="{578D6FA4-5304-77E8-4EAA-9FAF482E060C}"/>
              </a:ext>
            </a:extLst>
          </p:cNvPr>
          <p:cNvSpPr>
            <a:spLocks noGrp="1"/>
          </p:cNvSpPr>
          <p:nvPr>
            <p:ph type="sldNum" sz="quarter" idx="12"/>
          </p:nvPr>
        </p:nvSpPr>
        <p:spPr/>
        <p:txBody>
          <a:bodyPr/>
          <a:lstStyle/>
          <a:p>
            <a:fld id="{998FC6E2-3800-4EB0-A18D-3856D6660061}" type="slidenum">
              <a:rPr lang="en-US" smtClean="0"/>
              <a:t>25</a:t>
            </a:fld>
            <a:endParaRPr lang="en-US"/>
          </a:p>
        </p:txBody>
      </p:sp>
      <p:sp>
        <p:nvSpPr>
          <p:cNvPr id="4" name="TextBox 3">
            <a:extLst>
              <a:ext uri="{FF2B5EF4-FFF2-40B4-BE49-F238E27FC236}">
                <a16:creationId xmlns:a16="http://schemas.microsoft.com/office/drawing/2014/main" id="{DAD5A219-F192-8B2B-87C4-B9962AE2C2DF}"/>
              </a:ext>
            </a:extLst>
          </p:cNvPr>
          <p:cNvSpPr txBox="1"/>
          <p:nvPr/>
        </p:nvSpPr>
        <p:spPr>
          <a:xfrm>
            <a:off x="5380740" y="6169580"/>
            <a:ext cx="888385" cy="461665"/>
          </a:xfrm>
          <a:prstGeom prst="rect">
            <a:avLst/>
          </a:prstGeom>
          <a:noFill/>
        </p:spPr>
        <p:txBody>
          <a:bodyPr wrap="none" rtlCol="0">
            <a:spAutoFit/>
          </a:bodyPr>
          <a:lstStyle/>
          <a:p>
            <a:r>
              <a:rPr lang="en-CA" altLang="zh-CN" sz="2400" dirty="0"/>
              <a:t>15:10</a:t>
            </a:r>
            <a:endParaRPr lang="zh-CN" altLang="en-US" sz="2400" dirty="0"/>
          </a:p>
        </p:txBody>
      </p:sp>
    </p:spTree>
    <p:extLst>
      <p:ext uri="{BB962C8B-B14F-4D97-AF65-F5344CB8AC3E}">
        <p14:creationId xmlns:p14="http://schemas.microsoft.com/office/powerpoint/2010/main" val="361841144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4752-A79D-0AA2-CDF0-3EE4E2BA1E38}"/>
              </a:ext>
            </a:extLst>
          </p:cNvPr>
          <p:cNvSpPr>
            <a:spLocks noGrp="1"/>
          </p:cNvSpPr>
          <p:nvPr>
            <p:ph type="title"/>
          </p:nvPr>
        </p:nvSpPr>
        <p:spPr/>
        <p:txBody>
          <a:bodyPr/>
          <a:lstStyle/>
          <a:p>
            <a:r>
              <a:rPr lang="en-US" dirty="0"/>
              <a:t>4. Datasets</a:t>
            </a:r>
          </a:p>
        </p:txBody>
      </p:sp>
      <p:pic>
        <p:nvPicPr>
          <p:cNvPr id="7" name="Graphic 6" descr="Database outline">
            <a:extLst>
              <a:ext uri="{FF2B5EF4-FFF2-40B4-BE49-F238E27FC236}">
                <a16:creationId xmlns:a16="http://schemas.microsoft.com/office/drawing/2014/main" id="{FEA9DA0C-B598-F0FA-29F0-3E8454BBD9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416413" y="4469810"/>
            <a:ext cx="559496" cy="559496"/>
          </a:xfrm>
          <a:prstGeom prst="rect">
            <a:avLst/>
          </a:prstGeom>
        </p:spPr>
      </p:pic>
      <p:pic>
        <p:nvPicPr>
          <p:cNvPr id="8" name="Graphic 7" descr="Database outline">
            <a:extLst>
              <a:ext uri="{FF2B5EF4-FFF2-40B4-BE49-F238E27FC236}">
                <a16:creationId xmlns:a16="http://schemas.microsoft.com/office/drawing/2014/main" id="{4265A4B6-BB85-FEEA-5C99-490C204610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975909" y="4469810"/>
            <a:ext cx="559496" cy="559496"/>
          </a:xfrm>
          <a:prstGeom prst="rect">
            <a:avLst/>
          </a:prstGeom>
        </p:spPr>
      </p:pic>
      <p:pic>
        <p:nvPicPr>
          <p:cNvPr id="9" name="Graphic 8" descr="Database outline">
            <a:extLst>
              <a:ext uri="{FF2B5EF4-FFF2-40B4-BE49-F238E27FC236}">
                <a16:creationId xmlns:a16="http://schemas.microsoft.com/office/drawing/2014/main" id="{F9447FD9-98DF-9553-1E82-BB84554F3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535405" y="4469810"/>
            <a:ext cx="559496" cy="559496"/>
          </a:xfrm>
          <a:prstGeom prst="rect">
            <a:avLst/>
          </a:prstGeom>
        </p:spPr>
      </p:pic>
      <p:pic>
        <p:nvPicPr>
          <p:cNvPr id="10" name="Graphic 9" descr="Database outline">
            <a:extLst>
              <a:ext uri="{FF2B5EF4-FFF2-40B4-BE49-F238E27FC236}">
                <a16:creationId xmlns:a16="http://schemas.microsoft.com/office/drawing/2014/main" id="{1D757EF8-5CF4-B01B-4746-A27B5B62AA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50413" y="4469810"/>
            <a:ext cx="559496" cy="559496"/>
          </a:xfrm>
          <a:prstGeom prst="rect">
            <a:avLst/>
          </a:prstGeom>
        </p:spPr>
      </p:pic>
      <p:pic>
        <p:nvPicPr>
          <p:cNvPr id="11" name="Graphic 10" descr="Database outline">
            <a:extLst>
              <a:ext uri="{FF2B5EF4-FFF2-40B4-BE49-F238E27FC236}">
                <a16:creationId xmlns:a16="http://schemas.microsoft.com/office/drawing/2014/main" id="{4ACD69BD-D5F4-21CA-B845-FCCD222678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2815806" y="4974487"/>
            <a:ext cx="559496" cy="559496"/>
          </a:xfrm>
          <a:prstGeom prst="rect">
            <a:avLst/>
          </a:prstGeom>
        </p:spPr>
      </p:pic>
      <p:pic>
        <p:nvPicPr>
          <p:cNvPr id="12" name="Graphic 11" descr="Database outline">
            <a:extLst>
              <a:ext uri="{FF2B5EF4-FFF2-40B4-BE49-F238E27FC236}">
                <a16:creationId xmlns:a16="http://schemas.microsoft.com/office/drawing/2014/main" id="{E0FDD988-1880-F154-011E-CB893784E1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330814" y="5001896"/>
            <a:ext cx="559496" cy="559496"/>
          </a:xfrm>
          <a:prstGeom prst="rect">
            <a:avLst/>
          </a:prstGeom>
        </p:spPr>
      </p:pic>
      <p:pic>
        <p:nvPicPr>
          <p:cNvPr id="13" name="Graphic 12" descr="Database outline">
            <a:extLst>
              <a:ext uri="{FF2B5EF4-FFF2-40B4-BE49-F238E27FC236}">
                <a16:creationId xmlns:a16="http://schemas.microsoft.com/office/drawing/2014/main" id="{EBF1578F-0E1C-21A7-FC44-5E3A6BFA6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90310" y="4974487"/>
            <a:ext cx="559496" cy="559496"/>
          </a:xfrm>
          <a:prstGeom prst="rect">
            <a:avLst/>
          </a:prstGeom>
        </p:spPr>
      </p:pic>
      <p:pic>
        <p:nvPicPr>
          <p:cNvPr id="14" name="Graphic 13" descr="Database outline">
            <a:extLst>
              <a:ext uri="{FF2B5EF4-FFF2-40B4-BE49-F238E27FC236}">
                <a16:creationId xmlns:a16="http://schemas.microsoft.com/office/drawing/2014/main" id="{F9FF8798-26D3-4C2C-C7C8-BEC328D382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197850" y="5479164"/>
            <a:ext cx="559496" cy="559496"/>
          </a:xfrm>
          <a:prstGeom prst="rect">
            <a:avLst/>
          </a:prstGeom>
        </p:spPr>
      </p:pic>
      <p:pic>
        <p:nvPicPr>
          <p:cNvPr id="15" name="Graphic 14" descr="Database outline">
            <a:extLst>
              <a:ext uri="{FF2B5EF4-FFF2-40B4-BE49-F238E27FC236}">
                <a16:creationId xmlns:a16="http://schemas.microsoft.com/office/drawing/2014/main" id="{5817BAE9-06D0-A1E9-8B6D-BD9256AF52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668732" y="5506574"/>
            <a:ext cx="559496" cy="559496"/>
          </a:xfrm>
          <a:prstGeom prst="rect">
            <a:avLst/>
          </a:prstGeom>
        </p:spPr>
      </p:pic>
      <p:pic>
        <p:nvPicPr>
          <p:cNvPr id="16" name="Graphic 15" descr="Database outline">
            <a:extLst>
              <a:ext uri="{FF2B5EF4-FFF2-40B4-BE49-F238E27FC236}">
                <a16:creationId xmlns:a16="http://schemas.microsoft.com/office/drawing/2014/main" id="{90A3F1AD-01D7-7D95-8BBB-04469F191C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125498" y="4223482"/>
            <a:ext cx="559496" cy="559496"/>
          </a:xfrm>
          <a:prstGeom prst="rect">
            <a:avLst/>
          </a:prstGeom>
        </p:spPr>
      </p:pic>
      <p:pic>
        <p:nvPicPr>
          <p:cNvPr id="17" name="Graphic 16" descr="Database outline">
            <a:extLst>
              <a:ext uri="{FF2B5EF4-FFF2-40B4-BE49-F238E27FC236}">
                <a16:creationId xmlns:a16="http://schemas.microsoft.com/office/drawing/2014/main" id="{E27C23E2-3750-162D-BBAE-B04B3718A3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84994" y="4223482"/>
            <a:ext cx="559496" cy="559496"/>
          </a:xfrm>
          <a:prstGeom prst="rect">
            <a:avLst/>
          </a:prstGeom>
        </p:spPr>
      </p:pic>
      <p:pic>
        <p:nvPicPr>
          <p:cNvPr id="18" name="Graphic 17" descr="Database outline">
            <a:extLst>
              <a:ext uri="{FF2B5EF4-FFF2-40B4-BE49-F238E27FC236}">
                <a16:creationId xmlns:a16="http://schemas.microsoft.com/office/drawing/2014/main" id="{02FF4B32-A9D0-6395-003B-AFB50D5F6A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244490" y="4223482"/>
            <a:ext cx="559496" cy="559496"/>
          </a:xfrm>
          <a:prstGeom prst="rect">
            <a:avLst/>
          </a:prstGeom>
        </p:spPr>
      </p:pic>
      <p:pic>
        <p:nvPicPr>
          <p:cNvPr id="19" name="Graphic 18" descr="Database outline">
            <a:extLst>
              <a:ext uri="{FF2B5EF4-FFF2-40B4-BE49-F238E27FC236}">
                <a16:creationId xmlns:a16="http://schemas.microsoft.com/office/drawing/2014/main" id="{7E0CF0F2-7A8C-6517-B948-F776F1CD33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759498" y="4223482"/>
            <a:ext cx="559496" cy="559496"/>
          </a:xfrm>
          <a:prstGeom prst="rect">
            <a:avLst/>
          </a:prstGeom>
        </p:spPr>
      </p:pic>
      <p:pic>
        <p:nvPicPr>
          <p:cNvPr id="30" name="Graphic 29" descr="Database outline">
            <a:extLst>
              <a:ext uri="{FF2B5EF4-FFF2-40B4-BE49-F238E27FC236}">
                <a16:creationId xmlns:a16="http://schemas.microsoft.com/office/drawing/2014/main" id="{9ECBDD77-7D7C-47BF-546D-E795223616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59482" y="5796854"/>
            <a:ext cx="559496" cy="559496"/>
          </a:xfrm>
          <a:prstGeom prst="rect">
            <a:avLst/>
          </a:prstGeom>
        </p:spPr>
      </p:pic>
      <p:pic>
        <p:nvPicPr>
          <p:cNvPr id="31" name="Graphic 30" descr="Database outline">
            <a:extLst>
              <a:ext uri="{FF2B5EF4-FFF2-40B4-BE49-F238E27FC236}">
                <a16:creationId xmlns:a16="http://schemas.microsoft.com/office/drawing/2014/main" id="{7752EECC-05D8-8897-8333-55947A1BF9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30364" y="5796854"/>
            <a:ext cx="559496" cy="559496"/>
          </a:xfrm>
          <a:prstGeom prst="rect">
            <a:avLst/>
          </a:prstGeom>
        </p:spPr>
      </p:pic>
      <p:cxnSp>
        <p:nvCxnSpPr>
          <p:cNvPr id="33" name="Straight Arrow Connector 32">
            <a:extLst>
              <a:ext uri="{FF2B5EF4-FFF2-40B4-BE49-F238E27FC236}">
                <a16:creationId xmlns:a16="http://schemas.microsoft.com/office/drawing/2014/main" id="{FDD8694D-63EC-580C-EF07-397744CE690D}"/>
              </a:ext>
            </a:extLst>
          </p:cNvPr>
          <p:cNvCxnSpPr>
            <a:cxnSpLocks/>
          </p:cNvCxnSpPr>
          <p:nvPr/>
        </p:nvCxnSpPr>
        <p:spPr>
          <a:xfrm flipV="1">
            <a:off x="5062129" y="4778686"/>
            <a:ext cx="398533" cy="43445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63A4F99-698B-CC4B-43A5-4ACA935CE6FF}"/>
              </a:ext>
            </a:extLst>
          </p:cNvPr>
          <p:cNvCxnSpPr>
            <a:cxnSpLocks/>
          </p:cNvCxnSpPr>
          <p:nvPr/>
        </p:nvCxnSpPr>
        <p:spPr>
          <a:xfrm>
            <a:off x="5144734" y="5919563"/>
            <a:ext cx="464176" cy="2893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58D0694-294C-EB28-77DC-C325343EC009}"/>
              </a:ext>
            </a:extLst>
          </p:cNvPr>
          <p:cNvSpPr txBox="1"/>
          <p:nvPr/>
        </p:nvSpPr>
        <p:spPr>
          <a:xfrm>
            <a:off x="4504593" y="4963291"/>
            <a:ext cx="1255472" cy="338554"/>
          </a:xfrm>
          <a:prstGeom prst="rect">
            <a:avLst/>
          </a:prstGeom>
          <a:noFill/>
        </p:spPr>
        <p:txBody>
          <a:bodyPr wrap="none" rtlCol="0">
            <a:spAutoFit/>
          </a:bodyPr>
          <a:lstStyle/>
          <a:p>
            <a:r>
              <a:rPr lang="en-US" sz="1600" dirty="0"/>
              <a:t>Train dataset</a:t>
            </a:r>
          </a:p>
        </p:txBody>
      </p:sp>
      <p:sp>
        <p:nvSpPr>
          <p:cNvPr id="40" name="TextBox 39">
            <a:extLst>
              <a:ext uri="{FF2B5EF4-FFF2-40B4-BE49-F238E27FC236}">
                <a16:creationId xmlns:a16="http://schemas.microsoft.com/office/drawing/2014/main" id="{E734BD97-1E46-EA08-C705-1D3C11BDCE4D}"/>
              </a:ext>
            </a:extLst>
          </p:cNvPr>
          <p:cNvSpPr txBox="1"/>
          <p:nvPr/>
        </p:nvSpPr>
        <p:spPr>
          <a:xfrm>
            <a:off x="4503596" y="5746662"/>
            <a:ext cx="1179747" cy="338554"/>
          </a:xfrm>
          <a:prstGeom prst="rect">
            <a:avLst/>
          </a:prstGeom>
          <a:noFill/>
        </p:spPr>
        <p:txBody>
          <a:bodyPr wrap="none" rtlCol="0">
            <a:spAutoFit/>
          </a:bodyPr>
          <a:lstStyle/>
          <a:p>
            <a:r>
              <a:rPr lang="en-US" sz="1600" dirty="0"/>
              <a:t>Test dataset</a:t>
            </a:r>
          </a:p>
        </p:txBody>
      </p:sp>
      <p:sp>
        <p:nvSpPr>
          <p:cNvPr id="46" name="TextBox 45">
            <a:extLst>
              <a:ext uri="{FF2B5EF4-FFF2-40B4-BE49-F238E27FC236}">
                <a16:creationId xmlns:a16="http://schemas.microsoft.com/office/drawing/2014/main" id="{6D1D50D4-5170-FA94-9036-94A492D5C60E}"/>
              </a:ext>
            </a:extLst>
          </p:cNvPr>
          <p:cNvSpPr txBox="1"/>
          <p:nvPr/>
        </p:nvSpPr>
        <p:spPr>
          <a:xfrm>
            <a:off x="5652398" y="6521111"/>
            <a:ext cx="6819991" cy="318100"/>
          </a:xfrm>
          <a:prstGeom prst="rect">
            <a:avLst/>
          </a:prstGeom>
          <a:noFill/>
        </p:spPr>
        <p:txBody>
          <a:bodyPr wrap="square">
            <a:spAutoFit/>
          </a:bodyPr>
          <a:lstStyle/>
          <a:p>
            <a:r>
              <a:rPr lang="en-US" sz="1467" dirty="0" err="1"/>
              <a:t>Ghojogh</a:t>
            </a:r>
            <a:r>
              <a:rPr lang="en-US" sz="1467" dirty="0"/>
              <a:t> et al, </a:t>
            </a:r>
            <a:r>
              <a:rPr lang="en-US" sz="1467" dirty="0" err="1"/>
              <a:t>arXiv</a:t>
            </a:r>
            <a:r>
              <a:rPr lang="en-US" sz="1467" dirty="0"/>
              <a:t> 2019, https://en.wikipedia.org/wiki/Cross-validation_(statistics)</a:t>
            </a:r>
          </a:p>
        </p:txBody>
      </p:sp>
      <p:pic>
        <p:nvPicPr>
          <p:cNvPr id="48" name="Graphic 47" descr="Database outline">
            <a:extLst>
              <a:ext uri="{FF2B5EF4-FFF2-40B4-BE49-F238E27FC236}">
                <a16:creationId xmlns:a16="http://schemas.microsoft.com/office/drawing/2014/main" id="{7B23AFB4-FAFA-AAF9-9BBE-EDBF4C28B9BA}"/>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416755" y="4780052"/>
            <a:ext cx="559496" cy="559496"/>
          </a:xfrm>
          <a:prstGeom prst="rect">
            <a:avLst/>
          </a:prstGeom>
        </p:spPr>
      </p:pic>
      <p:pic>
        <p:nvPicPr>
          <p:cNvPr id="49" name="Graphic 48" descr="Database outline">
            <a:extLst>
              <a:ext uri="{FF2B5EF4-FFF2-40B4-BE49-F238E27FC236}">
                <a16:creationId xmlns:a16="http://schemas.microsoft.com/office/drawing/2014/main" id="{CCA74C06-FAF3-696F-10BF-E221B35F0E1B}"/>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6931763" y="4780052"/>
            <a:ext cx="559496" cy="559496"/>
          </a:xfrm>
          <a:prstGeom prst="rect">
            <a:avLst/>
          </a:prstGeom>
        </p:spPr>
      </p:pic>
      <p:pic>
        <p:nvPicPr>
          <p:cNvPr id="50" name="Graphic 49" descr="Database outline">
            <a:extLst>
              <a:ext uri="{FF2B5EF4-FFF2-40B4-BE49-F238E27FC236}">
                <a16:creationId xmlns:a16="http://schemas.microsoft.com/office/drawing/2014/main" id="{9C805E1F-32D9-4696-19BF-29D1923910E2}"/>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7491259" y="4780052"/>
            <a:ext cx="559496" cy="559496"/>
          </a:xfrm>
          <a:prstGeom prst="rect">
            <a:avLst/>
          </a:prstGeom>
        </p:spPr>
      </p:pic>
      <p:sp>
        <p:nvSpPr>
          <p:cNvPr id="4" name="Slide Number Placeholder 3">
            <a:extLst>
              <a:ext uri="{FF2B5EF4-FFF2-40B4-BE49-F238E27FC236}">
                <a16:creationId xmlns:a16="http://schemas.microsoft.com/office/drawing/2014/main" id="{397A3E5A-96DD-4C5C-5449-FE55759CE306}"/>
              </a:ext>
            </a:extLst>
          </p:cNvPr>
          <p:cNvSpPr>
            <a:spLocks noGrp="1"/>
          </p:cNvSpPr>
          <p:nvPr>
            <p:ph type="sldNum" sz="quarter" idx="12"/>
          </p:nvPr>
        </p:nvSpPr>
        <p:spPr/>
        <p:txBody>
          <a:bodyPr/>
          <a:lstStyle/>
          <a:p>
            <a:fld id="{B82CCC60-E8CD-4174-8B1A-7DF615B22EEF}" type="slidenum">
              <a:rPr lang="en-US" smtClean="0"/>
              <a:pPr/>
              <a:t>26</a:t>
            </a:fld>
            <a:endParaRPr lang="en-US"/>
          </a:p>
        </p:txBody>
      </p:sp>
      <p:sp>
        <p:nvSpPr>
          <p:cNvPr id="6" name="TextBox 5">
            <a:extLst>
              <a:ext uri="{FF2B5EF4-FFF2-40B4-BE49-F238E27FC236}">
                <a16:creationId xmlns:a16="http://schemas.microsoft.com/office/drawing/2014/main" id="{5050D1F4-FA11-042E-FE5E-05258ED711B4}"/>
              </a:ext>
            </a:extLst>
          </p:cNvPr>
          <p:cNvSpPr txBox="1"/>
          <p:nvPr/>
        </p:nvSpPr>
        <p:spPr>
          <a:xfrm>
            <a:off x="937082" y="1492574"/>
            <a:ext cx="10416718" cy="2246769"/>
          </a:xfrm>
          <a:prstGeom prst="rect">
            <a:avLst/>
          </a:prstGeom>
          <a:noFill/>
        </p:spPr>
        <p:txBody>
          <a:bodyPr wrap="square">
            <a:spAutoFit/>
          </a:bodyPr>
          <a:lstStyle/>
          <a:p>
            <a:r>
              <a:rPr lang="en-CA" sz="2000" dirty="0">
                <a:solidFill>
                  <a:srgbClr val="292929"/>
                </a:solidFill>
              </a:rPr>
              <a:t>Why split dataset into training and test? </a:t>
            </a:r>
            <a:endParaRPr lang="en-CA" sz="2000" b="0" i="0" dirty="0">
              <a:solidFill>
                <a:srgbClr val="292929"/>
              </a:solidFill>
              <a:effectLst/>
            </a:endParaRPr>
          </a:p>
          <a:p>
            <a:r>
              <a:rPr lang="en-CA" sz="2000" b="0" i="0" dirty="0">
                <a:solidFill>
                  <a:srgbClr val="292929"/>
                </a:solidFill>
                <a:effectLst/>
              </a:rPr>
              <a:t>A very common issue when training a model is </a:t>
            </a:r>
            <a:r>
              <a:rPr lang="en-CA" sz="2000" b="1" i="0" dirty="0">
                <a:solidFill>
                  <a:srgbClr val="292929"/>
                </a:solidFill>
                <a:effectLst/>
              </a:rPr>
              <a:t>overfitting</a:t>
            </a:r>
            <a:r>
              <a:rPr lang="en-CA" sz="2000" b="0" i="0" dirty="0">
                <a:solidFill>
                  <a:srgbClr val="292929"/>
                </a:solidFill>
                <a:effectLst/>
              </a:rPr>
              <a:t>. This phenomenon occurs when a model performs really well on the data that we used to train it, but it fails to generalise well to new, unseen data points. There are numerous reasons why this can happen — it could be due to the noise in data or it could be that the model learned to predict specific inputs rather than the predictive parameters that could help it make correct predictions. Typically, the higher the complexity of a model the higher the chance that it will be overfitted.</a:t>
            </a:r>
          </a:p>
        </p:txBody>
      </p:sp>
    </p:spTree>
    <p:extLst>
      <p:ext uri="{BB962C8B-B14F-4D97-AF65-F5344CB8AC3E}">
        <p14:creationId xmlns:p14="http://schemas.microsoft.com/office/powerpoint/2010/main" val="38464232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89EEEB6-0B7B-A3FF-09C5-DA1D9BD7306E}"/>
              </a:ext>
            </a:extLst>
          </p:cNvPr>
          <p:cNvSpPr>
            <a:spLocks noGrp="1"/>
          </p:cNvSpPr>
          <p:nvPr>
            <p:ph type="title"/>
          </p:nvPr>
        </p:nvSpPr>
        <p:spPr/>
        <p:txBody>
          <a:bodyPr/>
          <a:lstStyle/>
          <a:p>
            <a:pPr lvl="1"/>
            <a:r>
              <a:rPr lang="en-CA" altLang="zh-CN" sz="4400" kern="1200" dirty="0">
                <a:solidFill>
                  <a:schemeClr val="tx1"/>
                </a:solidFill>
                <a:latin typeface="+mj-lt"/>
                <a:ea typeface="+mj-ea"/>
                <a:cs typeface="+mj-cs"/>
              </a:rPr>
              <a:t>Split data into training and test dataset</a:t>
            </a:r>
          </a:p>
        </p:txBody>
      </p:sp>
      <p:sp>
        <p:nvSpPr>
          <p:cNvPr id="3" name="Content Placeholder 2">
            <a:extLst>
              <a:ext uri="{FF2B5EF4-FFF2-40B4-BE49-F238E27FC236}">
                <a16:creationId xmlns:a16="http://schemas.microsoft.com/office/drawing/2014/main" id="{B1879B32-E588-DAD9-2D0B-AA3C5C3A03FC}"/>
              </a:ext>
            </a:extLst>
          </p:cNvPr>
          <p:cNvSpPr>
            <a:spLocks noGrp="1"/>
          </p:cNvSpPr>
          <p:nvPr>
            <p:ph idx="1"/>
          </p:nvPr>
        </p:nvSpPr>
        <p:spPr>
          <a:xfrm>
            <a:off x="838200" y="1825625"/>
            <a:ext cx="10515600" cy="2662292"/>
          </a:xfrm>
        </p:spPr>
        <p:txBody>
          <a:bodyPr>
            <a:normAutofit/>
          </a:bodyPr>
          <a:lstStyle/>
          <a:p>
            <a:r>
              <a:rPr lang="en-CA" altLang="zh-CN" sz="2400" dirty="0"/>
              <a:t>Training set for training our model and then treat the testing set as a collection of data points that will help us evaluate whether the model can generalise well to new, unseen data.</a:t>
            </a:r>
          </a:p>
          <a:p>
            <a:r>
              <a:rPr lang="en-CA" altLang="zh-CN" sz="2400" dirty="0"/>
              <a:t>A common practice is to assign 8/10 data points as training dataset and 2/10 data points as test dataset.</a:t>
            </a:r>
          </a:p>
          <a:p>
            <a:r>
              <a:rPr lang="en-CA" altLang="zh-CN" sz="2400" dirty="0"/>
              <a:t>In case when the training accuracy is extremely high while the testing accuracy is poor then this is a good indicator that the model is probably overfitted.</a:t>
            </a:r>
          </a:p>
          <a:p>
            <a:endParaRPr lang="zh-CN" altLang="en-US" sz="2400" dirty="0"/>
          </a:p>
        </p:txBody>
      </p:sp>
      <p:sp>
        <p:nvSpPr>
          <p:cNvPr id="4" name="Slide Number Placeholder 3">
            <a:extLst>
              <a:ext uri="{FF2B5EF4-FFF2-40B4-BE49-F238E27FC236}">
                <a16:creationId xmlns:a16="http://schemas.microsoft.com/office/drawing/2014/main" id="{FE3B4E39-8AA3-5FCE-30C8-D22543F45BDF}"/>
              </a:ext>
            </a:extLst>
          </p:cNvPr>
          <p:cNvSpPr>
            <a:spLocks noGrp="1"/>
          </p:cNvSpPr>
          <p:nvPr>
            <p:ph type="sldNum" sz="quarter" idx="12"/>
          </p:nvPr>
        </p:nvSpPr>
        <p:spPr/>
        <p:txBody>
          <a:bodyPr/>
          <a:lstStyle/>
          <a:p>
            <a:fld id="{998FC6E2-3800-4EB0-A18D-3856D6660061}" type="slidenum">
              <a:rPr lang="en-US" smtClean="0"/>
              <a:t>27</a:t>
            </a:fld>
            <a:endParaRPr lang="en-US"/>
          </a:p>
        </p:txBody>
      </p:sp>
    </p:spTree>
    <p:extLst>
      <p:ext uri="{BB962C8B-B14F-4D97-AF65-F5344CB8AC3E}">
        <p14:creationId xmlns:p14="http://schemas.microsoft.com/office/powerpoint/2010/main" val="218689350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7100C-AD5A-9700-E014-125332F65EA1}"/>
              </a:ext>
            </a:extLst>
          </p:cNvPr>
          <p:cNvSpPr>
            <a:spLocks noGrp="1"/>
          </p:cNvSpPr>
          <p:nvPr>
            <p:ph type="title"/>
          </p:nvPr>
        </p:nvSpPr>
        <p:spPr/>
        <p:txBody>
          <a:bodyPr/>
          <a:lstStyle/>
          <a:p>
            <a:r>
              <a:rPr lang="en-US" dirty="0"/>
              <a:t>5. Model training and evaluation </a:t>
            </a:r>
            <a:endParaRPr lang="zh-CN" altLang="en-US" dirty="0"/>
          </a:p>
        </p:txBody>
      </p:sp>
      <p:sp>
        <p:nvSpPr>
          <p:cNvPr id="4" name="Slide Number Placeholder 3">
            <a:extLst>
              <a:ext uri="{FF2B5EF4-FFF2-40B4-BE49-F238E27FC236}">
                <a16:creationId xmlns:a16="http://schemas.microsoft.com/office/drawing/2014/main" id="{04DDCC44-505D-DA80-D98B-F1A89B6BE62A}"/>
              </a:ext>
            </a:extLst>
          </p:cNvPr>
          <p:cNvSpPr>
            <a:spLocks noGrp="1"/>
          </p:cNvSpPr>
          <p:nvPr>
            <p:ph type="sldNum" sz="quarter" idx="12"/>
          </p:nvPr>
        </p:nvSpPr>
        <p:spPr/>
        <p:txBody>
          <a:bodyPr/>
          <a:lstStyle/>
          <a:p>
            <a:fld id="{998FC6E2-3800-4EB0-A18D-3856D6660061}" type="slidenum">
              <a:rPr lang="en-US" smtClean="0"/>
              <a:t>28</a:t>
            </a:fld>
            <a:endParaRPr lang="en-US"/>
          </a:p>
        </p:txBody>
      </p:sp>
      <p:pic>
        <p:nvPicPr>
          <p:cNvPr id="5" name="Picture 2" descr="Linear Regression Explained with Python Examples - Data Analytics">
            <a:extLst>
              <a:ext uri="{FF2B5EF4-FFF2-40B4-BE49-F238E27FC236}">
                <a16:creationId xmlns:a16="http://schemas.microsoft.com/office/drawing/2014/main" id="{0FAE42A7-E4E4-4F60-B38F-0CA65A8A89F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2223" y="4448538"/>
            <a:ext cx="3276068" cy="2330785"/>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87669F29-6724-EB5E-056A-AEC82E235A91}"/>
              </a:ext>
            </a:extLst>
          </p:cNvPr>
          <p:cNvGrpSpPr/>
          <p:nvPr/>
        </p:nvGrpSpPr>
        <p:grpSpPr>
          <a:xfrm>
            <a:off x="707171" y="3465743"/>
            <a:ext cx="5073958" cy="1026828"/>
            <a:chOff x="7305869" y="116337"/>
            <a:chExt cx="4886131" cy="1026828"/>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889DC6AF-DA3F-5920-7D9E-CEEE21CF522F}"/>
                    </a:ext>
                  </a:extLst>
                </p:cNvPr>
                <p:cNvSpPr txBox="1"/>
                <p:nvPr/>
              </p:nvSpPr>
              <p:spPr>
                <a:xfrm>
                  <a:off x="7305869" y="496834"/>
                  <a:ext cx="4792950" cy="646331"/>
                </a:xfrm>
                <a:prstGeom prst="rect">
                  <a:avLst/>
                </a:prstGeom>
                <a:noFill/>
              </p:spPr>
              <p:txBody>
                <a:bodyPr wrap="square">
                  <a:spAutoFit/>
                </a:bodyPr>
                <a:lstStyle/>
                <a:p>
                  <a:endParaRPr lang="en-US" sz="1800" dirty="0"/>
                </a:p>
                <a:p>
                  <a:pPr lvl="1"/>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𝑔</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m:t>
                        </m:r>
                        <m:r>
                          <a:rPr lang="en-US" sz="1800">
                            <a:latin typeface="Cambria Math" panose="02040503050406030204" pitchFamily="18" charset="0"/>
                          </a:rPr>
                          <m:t>𝜀</m:t>
                        </m:r>
                      </m:oMath>
                    </m:oMathPara>
                  </a14:m>
                  <a:endParaRPr lang="en-US" dirty="0"/>
                </a:p>
              </p:txBody>
            </p:sp>
          </mc:Choice>
          <mc:Fallback xmlns="">
            <p:sp>
              <p:nvSpPr>
                <p:cNvPr id="7" name="TextBox 6">
                  <a:extLst>
                    <a:ext uri="{FF2B5EF4-FFF2-40B4-BE49-F238E27FC236}">
                      <a16:creationId xmlns:a16="http://schemas.microsoft.com/office/drawing/2014/main" id="{889DC6AF-DA3F-5920-7D9E-CEEE21CF522F}"/>
                    </a:ext>
                  </a:extLst>
                </p:cNvPr>
                <p:cNvSpPr txBox="1">
                  <a:spLocks noRot="1" noChangeAspect="1" noMove="1" noResize="1" noEditPoints="1" noAdjustHandles="1" noChangeArrowheads="1" noChangeShapeType="1" noTextEdit="1"/>
                </p:cNvSpPr>
                <p:nvPr/>
              </p:nvSpPr>
              <p:spPr>
                <a:xfrm>
                  <a:off x="7305869" y="496834"/>
                  <a:ext cx="4792950" cy="646331"/>
                </a:xfrm>
                <a:prstGeom prst="rect">
                  <a:avLst/>
                </a:prstGeom>
                <a:blipFill>
                  <a:blip r:embed="rId3"/>
                  <a:stretch>
                    <a:fillRect b="-6604"/>
                  </a:stretch>
                </a:blipFill>
              </p:spPr>
              <p:txBody>
                <a:bodyPr/>
                <a:lstStyle/>
                <a:p>
                  <a:r>
                    <a:rPr lang="zh-CN" altLang="en-US">
                      <a:noFill/>
                    </a:rPr>
                    <a:t> </a:t>
                  </a:r>
                </a:p>
              </p:txBody>
            </p:sp>
          </mc:Fallback>
        </mc:AlternateContent>
        <p:sp>
          <p:nvSpPr>
            <p:cNvPr id="8" name="TextBox 7">
              <a:extLst>
                <a:ext uri="{FF2B5EF4-FFF2-40B4-BE49-F238E27FC236}">
                  <a16:creationId xmlns:a16="http://schemas.microsoft.com/office/drawing/2014/main" id="{799E590E-72F0-39B1-C391-AEFD6A4935E9}"/>
                </a:ext>
              </a:extLst>
            </p:cNvPr>
            <p:cNvSpPr txBox="1"/>
            <p:nvPr/>
          </p:nvSpPr>
          <p:spPr>
            <a:xfrm>
              <a:off x="7532135" y="116337"/>
              <a:ext cx="4659865" cy="369332"/>
            </a:xfrm>
            <a:prstGeom prst="rect">
              <a:avLst/>
            </a:prstGeom>
            <a:noFill/>
          </p:spPr>
          <p:txBody>
            <a:bodyPr wrap="none" rtlCol="0">
              <a:spAutoFit/>
            </a:bodyPr>
            <a:lstStyle/>
            <a:p>
              <a:r>
                <a:rPr lang="en-US" dirty="0"/>
                <a:t>response, </a:t>
              </a:r>
              <a:r>
                <a:rPr lang="en-US" dirty="0">
                  <a:solidFill>
                    <a:srgbClr val="FF0000"/>
                  </a:solidFill>
                </a:rPr>
                <a:t>coefficients of correlation</a:t>
              </a:r>
              <a:r>
                <a:rPr lang="en-US" dirty="0"/>
                <a:t>, predictors</a:t>
              </a:r>
            </a:p>
          </p:txBody>
        </p:sp>
        <p:cxnSp>
          <p:nvCxnSpPr>
            <p:cNvPr id="9" name="Straight Arrow Connector 8">
              <a:extLst>
                <a:ext uri="{FF2B5EF4-FFF2-40B4-BE49-F238E27FC236}">
                  <a16:creationId xmlns:a16="http://schemas.microsoft.com/office/drawing/2014/main" id="{C1D92DC6-5712-A1A6-DB98-36C80160D6C9}"/>
                </a:ext>
              </a:extLst>
            </p:cNvPr>
            <p:cNvCxnSpPr>
              <a:cxnSpLocks/>
            </p:cNvCxnSpPr>
            <p:nvPr/>
          </p:nvCxnSpPr>
          <p:spPr>
            <a:xfrm>
              <a:off x="8139806" y="496834"/>
              <a:ext cx="0" cy="3138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0" name="Straight Arrow Connector 9">
              <a:extLst>
                <a:ext uri="{FF2B5EF4-FFF2-40B4-BE49-F238E27FC236}">
                  <a16:creationId xmlns:a16="http://schemas.microsoft.com/office/drawing/2014/main" id="{5E481F60-9E5B-0A07-B7CB-07850DAC8240}"/>
                </a:ext>
              </a:extLst>
            </p:cNvPr>
            <p:cNvCxnSpPr>
              <a:cxnSpLocks/>
            </p:cNvCxnSpPr>
            <p:nvPr/>
          </p:nvCxnSpPr>
          <p:spPr>
            <a:xfrm flipH="1">
              <a:off x="8938065" y="497534"/>
              <a:ext cx="1" cy="274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622F491C-5A48-A74E-9599-841B2C13D448}"/>
                </a:ext>
              </a:extLst>
            </p:cNvPr>
            <p:cNvCxnSpPr>
              <a:cxnSpLocks/>
            </p:cNvCxnSpPr>
            <p:nvPr/>
          </p:nvCxnSpPr>
          <p:spPr>
            <a:xfrm>
              <a:off x="9461942" y="503431"/>
              <a:ext cx="0" cy="274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D44F933E-5EF7-52A6-5600-18D1647AB793}"/>
                </a:ext>
              </a:extLst>
            </p:cNvPr>
            <p:cNvCxnSpPr>
              <a:cxnSpLocks/>
            </p:cNvCxnSpPr>
            <p:nvPr/>
          </p:nvCxnSpPr>
          <p:spPr>
            <a:xfrm>
              <a:off x="9962004" y="503431"/>
              <a:ext cx="55817" cy="27432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307A114C-5753-5F1B-ED87-EA4575DA8398}"/>
                </a:ext>
              </a:extLst>
            </p:cNvPr>
            <p:cNvCxnSpPr>
              <a:cxnSpLocks/>
            </p:cNvCxnSpPr>
            <p:nvPr/>
          </p:nvCxnSpPr>
          <p:spPr>
            <a:xfrm flipH="1">
              <a:off x="10422128" y="485669"/>
              <a:ext cx="690803" cy="32500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pic>
        <p:nvPicPr>
          <p:cNvPr id="15" name="Picture 2" descr="Why is my validation loss lower than my training loss? - PyImageSearch">
            <a:extLst>
              <a:ext uri="{FF2B5EF4-FFF2-40B4-BE49-F238E27FC236}">
                <a16:creationId xmlns:a16="http://schemas.microsoft.com/office/drawing/2014/main" id="{D7AAAF55-9BC1-ED66-F160-D557F214838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495624" y="4216161"/>
            <a:ext cx="3457719" cy="1982425"/>
          </a:xfrm>
          <a:prstGeom prst="rect">
            <a:avLst/>
          </a:prstGeom>
          <a:noFill/>
          <a:extLst>
            <a:ext uri="{909E8E84-426E-40DD-AFC4-6F175D3DCCD1}">
              <a14:hiddenFill xmlns:a14="http://schemas.microsoft.com/office/drawing/2010/main">
                <a:solidFill>
                  <a:srgbClr val="FFFFFF"/>
                </a:solidFill>
              </a14:hiddenFill>
            </a:ext>
          </a:extLst>
        </p:spPr>
      </p:pic>
      <p:sp>
        <p:nvSpPr>
          <p:cNvPr id="17" name="TextBox 16">
            <a:extLst>
              <a:ext uri="{FF2B5EF4-FFF2-40B4-BE49-F238E27FC236}">
                <a16:creationId xmlns:a16="http://schemas.microsoft.com/office/drawing/2014/main" id="{390F5071-4EF5-698E-5514-693340E3E956}"/>
              </a:ext>
            </a:extLst>
          </p:cNvPr>
          <p:cNvSpPr txBox="1"/>
          <p:nvPr/>
        </p:nvSpPr>
        <p:spPr>
          <a:xfrm>
            <a:off x="828675" y="1581058"/>
            <a:ext cx="10020300" cy="1631216"/>
          </a:xfrm>
          <a:prstGeom prst="rect">
            <a:avLst/>
          </a:prstGeom>
          <a:noFill/>
        </p:spPr>
        <p:txBody>
          <a:bodyPr wrap="square">
            <a:spAutoFit/>
          </a:bodyPr>
          <a:lstStyle/>
          <a:p>
            <a:r>
              <a:rPr lang="en-CA" sz="2000" b="0" i="0" dirty="0">
                <a:solidFill>
                  <a:srgbClr val="2FA4AF"/>
                </a:solidFill>
                <a:effectLst/>
              </a:rPr>
              <a:t>A machine learning training model is a process in which a machine learning (ML) algorithm is fed with sufficient training data to learn from.</a:t>
            </a:r>
            <a:endParaRPr lang="en-US" sz="2000" dirty="0"/>
          </a:p>
          <a:p>
            <a:endParaRPr lang="en-US" sz="2000" dirty="0"/>
          </a:p>
          <a:p>
            <a:r>
              <a:rPr lang="en-US" sz="2000" dirty="0"/>
              <a:t>Parameter estimation is the process of computing a model's parameter values from measured data.</a:t>
            </a:r>
          </a:p>
        </p:txBody>
      </p:sp>
      <p:grpSp>
        <p:nvGrpSpPr>
          <p:cNvPr id="27" name="Group 26">
            <a:extLst>
              <a:ext uri="{FF2B5EF4-FFF2-40B4-BE49-F238E27FC236}">
                <a16:creationId xmlns:a16="http://schemas.microsoft.com/office/drawing/2014/main" id="{64637C4C-42EE-F925-E9E7-507EFE1E3D5C}"/>
              </a:ext>
            </a:extLst>
          </p:cNvPr>
          <p:cNvGrpSpPr/>
          <p:nvPr/>
        </p:nvGrpSpPr>
        <p:grpSpPr>
          <a:xfrm>
            <a:off x="6548283" y="3965858"/>
            <a:ext cx="2062317" cy="2483029"/>
            <a:chOff x="9345486" y="1575368"/>
            <a:chExt cx="2062317" cy="2483029"/>
          </a:xfrm>
        </p:grpSpPr>
        <p:pic>
          <p:nvPicPr>
            <p:cNvPr id="14" name="Picture 2">
              <a:extLst>
                <a:ext uri="{FF2B5EF4-FFF2-40B4-BE49-F238E27FC236}">
                  <a16:creationId xmlns:a16="http://schemas.microsoft.com/office/drawing/2014/main" id="{F275D95B-9905-5655-DA4E-47DD46DB257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45486" y="1575368"/>
              <a:ext cx="2062317" cy="2483029"/>
            </a:xfrm>
            <a:prstGeom prst="rect">
              <a:avLst/>
            </a:prstGeom>
            <a:noFill/>
            <a:extLst>
              <a:ext uri="{909E8E84-426E-40DD-AFC4-6F175D3DCCD1}">
                <a14:hiddenFill xmlns:a14="http://schemas.microsoft.com/office/drawing/2010/main">
                  <a:solidFill>
                    <a:srgbClr val="FFFFFF"/>
                  </a:solidFill>
                </a14:hiddenFill>
              </a:ext>
            </a:extLst>
          </p:spPr>
        </p:pic>
        <p:sp>
          <p:nvSpPr>
            <p:cNvPr id="19" name="TextBox 18">
              <a:extLst>
                <a:ext uri="{FF2B5EF4-FFF2-40B4-BE49-F238E27FC236}">
                  <a16:creationId xmlns:a16="http://schemas.microsoft.com/office/drawing/2014/main" id="{0B82D7C5-3231-EE7D-5B30-236AACDADC9F}"/>
                </a:ext>
              </a:extLst>
            </p:cNvPr>
            <p:cNvSpPr txBox="1"/>
            <p:nvPr/>
          </p:nvSpPr>
          <p:spPr>
            <a:xfrm>
              <a:off x="10485085" y="1885443"/>
              <a:ext cx="519694" cy="338554"/>
            </a:xfrm>
            <a:prstGeom prst="rect">
              <a:avLst/>
            </a:prstGeom>
            <a:noFill/>
          </p:spPr>
          <p:txBody>
            <a:bodyPr wrap="none" rtlCol="0">
              <a:spAutoFit/>
            </a:bodyPr>
            <a:lstStyle/>
            <a:p>
              <a:r>
                <a:rPr lang="en-CA" altLang="zh-CN" sz="1600" dirty="0"/>
                <a:t>w, b</a:t>
              </a:r>
              <a:endParaRPr lang="zh-CN" altLang="en-US" sz="1600" dirty="0"/>
            </a:p>
          </p:txBody>
        </p:sp>
        <p:sp>
          <p:nvSpPr>
            <p:cNvPr id="20" name="TextBox 19">
              <a:extLst>
                <a:ext uri="{FF2B5EF4-FFF2-40B4-BE49-F238E27FC236}">
                  <a16:creationId xmlns:a16="http://schemas.microsoft.com/office/drawing/2014/main" id="{E0CFF123-3F18-DA99-C30C-CBD9D3263CEB}"/>
                </a:ext>
              </a:extLst>
            </p:cNvPr>
            <p:cNvSpPr txBox="1"/>
            <p:nvPr/>
          </p:nvSpPr>
          <p:spPr>
            <a:xfrm>
              <a:off x="9701001" y="1821550"/>
              <a:ext cx="519694" cy="338554"/>
            </a:xfrm>
            <a:prstGeom prst="rect">
              <a:avLst/>
            </a:prstGeom>
            <a:noFill/>
          </p:spPr>
          <p:txBody>
            <a:bodyPr wrap="none" rtlCol="0">
              <a:spAutoFit/>
            </a:bodyPr>
            <a:lstStyle/>
            <a:p>
              <a:r>
                <a:rPr lang="en-CA" altLang="zh-CN" sz="1600" dirty="0"/>
                <a:t>w, b</a:t>
              </a:r>
              <a:endParaRPr lang="zh-CN" altLang="en-US" sz="1600" dirty="0"/>
            </a:p>
          </p:txBody>
        </p:sp>
        <p:sp>
          <p:nvSpPr>
            <p:cNvPr id="21" name="TextBox 20">
              <a:extLst>
                <a:ext uri="{FF2B5EF4-FFF2-40B4-BE49-F238E27FC236}">
                  <a16:creationId xmlns:a16="http://schemas.microsoft.com/office/drawing/2014/main" id="{C2581512-C263-8DDE-29E4-66101D64EB64}"/>
                </a:ext>
              </a:extLst>
            </p:cNvPr>
            <p:cNvSpPr txBox="1"/>
            <p:nvPr/>
          </p:nvSpPr>
          <p:spPr>
            <a:xfrm>
              <a:off x="10570810" y="3204013"/>
              <a:ext cx="519694" cy="338554"/>
            </a:xfrm>
            <a:prstGeom prst="rect">
              <a:avLst/>
            </a:prstGeom>
            <a:noFill/>
          </p:spPr>
          <p:txBody>
            <a:bodyPr wrap="none" rtlCol="0">
              <a:spAutoFit/>
            </a:bodyPr>
            <a:lstStyle/>
            <a:p>
              <a:r>
                <a:rPr lang="en-CA" altLang="zh-CN" sz="1600" dirty="0"/>
                <a:t>w, b</a:t>
              </a:r>
              <a:endParaRPr lang="zh-CN" altLang="en-US" sz="1600" dirty="0"/>
            </a:p>
          </p:txBody>
        </p:sp>
        <p:sp>
          <p:nvSpPr>
            <p:cNvPr id="22" name="TextBox 21">
              <a:extLst>
                <a:ext uri="{FF2B5EF4-FFF2-40B4-BE49-F238E27FC236}">
                  <a16:creationId xmlns:a16="http://schemas.microsoft.com/office/drawing/2014/main" id="{953E1729-7CA6-47A4-7D2D-7BCF563B3BE0}"/>
                </a:ext>
              </a:extLst>
            </p:cNvPr>
            <p:cNvSpPr txBox="1"/>
            <p:nvPr/>
          </p:nvSpPr>
          <p:spPr>
            <a:xfrm>
              <a:off x="9661384" y="2255113"/>
              <a:ext cx="519694" cy="338554"/>
            </a:xfrm>
            <a:prstGeom prst="rect">
              <a:avLst/>
            </a:prstGeom>
            <a:noFill/>
          </p:spPr>
          <p:txBody>
            <a:bodyPr wrap="none" rtlCol="0">
              <a:spAutoFit/>
            </a:bodyPr>
            <a:lstStyle/>
            <a:p>
              <a:r>
                <a:rPr lang="en-CA" altLang="zh-CN" sz="1600" dirty="0"/>
                <a:t>w, b</a:t>
              </a:r>
              <a:endParaRPr lang="zh-CN" altLang="en-US" sz="1600" dirty="0"/>
            </a:p>
          </p:txBody>
        </p:sp>
        <p:sp>
          <p:nvSpPr>
            <p:cNvPr id="23" name="TextBox 22">
              <a:extLst>
                <a:ext uri="{FF2B5EF4-FFF2-40B4-BE49-F238E27FC236}">
                  <a16:creationId xmlns:a16="http://schemas.microsoft.com/office/drawing/2014/main" id="{3D4BC6A9-8DA2-EA1D-941F-B469D7D341E0}"/>
                </a:ext>
              </a:extLst>
            </p:cNvPr>
            <p:cNvSpPr txBox="1"/>
            <p:nvPr/>
          </p:nvSpPr>
          <p:spPr>
            <a:xfrm>
              <a:off x="9701001" y="2631177"/>
              <a:ext cx="519694" cy="338554"/>
            </a:xfrm>
            <a:prstGeom prst="rect">
              <a:avLst/>
            </a:prstGeom>
            <a:noFill/>
          </p:spPr>
          <p:txBody>
            <a:bodyPr wrap="none" rtlCol="0">
              <a:spAutoFit/>
            </a:bodyPr>
            <a:lstStyle/>
            <a:p>
              <a:r>
                <a:rPr lang="en-CA" altLang="zh-CN" sz="1600" dirty="0"/>
                <a:t>w, b</a:t>
              </a:r>
              <a:endParaRPr lang="zh-CN" altLang="en-US" sz="1600" dirty="0"/>
            </a:p>
          </p:txBody>
        </p:sp>
        <p:sp>
          <p:nvSpPr>
            <p:cNvPr id="24" name="TextBox 23">
              <a:extLst>
                <a:ext uri="{FF2B5EF4-FFF2-40B4-BE49-F238E27FC236}">
                  <a16:creationId xmlns:a16="http://schemas.microsoft.com/office/drawing/2014/main" id="{C75C113E-FBD3-791D-A931-445A72EC546B}"/>
                </a:ext>
              </a:extLst>
            </p:cNvPr>
            <p:cNvSpPr txBox="1"/>
            <p:nvPr/>
          </p:nvSpPr>
          <p:spPr>
            <a:xfrm>
              <a:off x="9704788" y="3144477"/>
              <a:ext cx="519694" cy="338554"/>
            </a:xfrm>
            <a:prstGeom prst="rect">
              <a:avLst/>
            </a:prstGeom>
            <a:noFill/>
          </p:spPr>
          <p:txBody>
            <a:bodyPr wrap="none" rtlCol="0">
              <a:spAutoFit/>
            </a:bodyPr>
            <a:lstStyle/>
            <a:p>
              <a:r>
                <a:rPr lang="en-CA" altLang="zh-CN" sz="1600" dirty="0"/>
                <a:t>w, b</a:t>
              </a:r>
              <a:endParaRPr lang="zh-CN" altLang="en-US" sz="1600" dirty="0"/>
            </a:p>
          </p:txBody>
        </p:sp>
        <p:sp>
          <p:nvSpPr>
            <p:cNvPr id="25" name="TextBox 24">
              <a:extLst>
                <a:ext uri="{FF2B5EF4-FFF2-40B4-BE49-F238E27FC236}">
                  <a16:creationId xmlns:a16="http://schemas.microsoft.com/office/drawing/2014/main" id="{D31C7CC1-D783-4812-7BFA-8F604F877A0F}"/>
                </a:ext>
              </a:extLst>
            </p:cNvPr>
            <p:cNvSpPr txBox="1"/>
            <p:nvPr/>
          </p:nvSpPr>
          <p:spPr>
            <a:xfrm>
              <a:off x="10514785" y="2407833"/>
              <a:ext cx="519694" cy="338554"/>
            </a:xfrm>
            <a:prstGeom prst="rect">
              <a:avLst/>
            </a:prstGeom>
            <a:noFill/>
          </p:spPr>
          <p:txBody>
            <a:bodyPr wrap="none" rtlCol="0">
              <a:spAutoFit/>
            </a:bodyPr>
            <a:lstStyle/>
            <a:p>
              <a:r>
                <a:rPr lang="en-CA" altLang="zh-CN" sz="1600" dirty="0"/>
                <a:t>w, b</a:t>
              </a:r>
              <a:endParaRPr lang="zh-CN" altLang="en-US" sz="1600" dirty="0"/>
            </a:p>
          </p:txBody>
        </p:sp>
        <p:sp>
          <p:nvSpPr>
            <p:cNvPr id="26" name="TextBox 25">
              <a:extLst>
                <a:ext uri="{FF2B5EF4-FFF2-40B4-BE49-F238E27FC236}">
                  <a16:creationId xmlns:a16="http://schemas.microsoft.com/office/drawing/2014/main" id="{02A422AF-1CAD-1656-61B1-C79F152EDD3E}"/>
                </a:ext>
              </a:extLst>
            </p:cNvPr>
            <p:cNvSpPr txBox="1"/>
            <p:nvPr/>
          </p:nvSpPr>
          <p:spPr>
            <a:xfrm>
              <a:off x="10552508" y="2835025"/>
              <a:ext cx="519694" cy="338554"/>
            </a:xfrm>
            <a:prstGeom prst="rect">
              <a:avLst/>
            </a:prstGeom>
            <a:noFill/>
          </p:spPr>
          <p:txBody>
            <a:bodyPr wrap="none" rtlCol="0">
              <a:spAutoFit/>
            </a:bodyPr>
            <a:lstStyle/>
            <a:p>
              <a:r>
                <a:rPr lang="en-CA" altLang="zh-CN" sz="1600" dirty="0"/>
                <a:t>w, b</a:t>
              </a:r>
              <a:endParaRPr lang="zh-CN" altLang="en-US" sz="1600" dirty="0"/>
            </a:p>
          </p:txBody>
        </p:sp>
      </p:grpSp>
      <p:cxnSp>
        <p:nvCxnSpPr>
          <p:cNvPr id="29" name="Straight Connector 28">
            <a:extLst>
              <a:ext uri="{FF2B5EF4-FFF2-40B4-BE49-F238E27FC236}">
                <a16:creationId xmlns:a16="http://schemas.microsoft.com/office/drawing/2014/main" id="{223BF006-3657-7E09-ED1A-BD1CD601711E}"/>
              </a:ext>
            </a:extLst>
          </p:cNvPr>
          <p:cNvCxnSpPr>
            <a:stCxn id="8" idx="3"/>
          </p:cNvCxnSpPr>
          <p:nvPr/>
        </p:nvCxnSpPr>
        <p:spPr>
          <a:xfrm>
            <a:off x="5781129" y="3650409"/>
            <a:ext cx="67221" cy="2798478"/>
          </a:xfrm>
          <a:prstGeom prst="line">
            <a:avLst/>
          </a:prstGeom>
        </p:spPr>
        <p:style>
          <a:lnRef idx="1">
            <a:schemeClr val="dk1"/>
          </a:lnRef>
          <a:fillRef idx="0">
            <a:schemeClr val="dk1"/>
          </a:fillRef>
          <a:effectRef idx="0">
            <a:schemeClr val="dk1"/>
          </a:effectRef>
          <a:fontRef idx="minor">
            <a:schemeClr val="tx1"/>
          </a:fontRef>
        </p:style>
      </p:cxnSp>
      <p:sp>
        <p:nvSpPr>
          <p:cNvPr id="3" name="TextBox 2">
            <a:extLst>
              <a:ext uri="{FF2B5EF4-FFF2-40B4-BE49-F238E27FC236}">
                <a16:creationId xmlns:a16="http://schemas.microsoft.com/office/drawing/2014/main" id="{E4E5CE2C-B4A9-5BE5-CB0F-74953869F721}"/>
              </a:ext>
            </a:extLst>
          </p:cNvPr>
          <p:cNvSpPr txBox="1"/>
          <p:nvPr/>
        </p:nvSpPr>
        <p:spPr>
          <a:xfrm>
            <a:off x="6960885" y="6336654"/>
            <a:ext cx="1332416" cy="369332"/>
          </a:xfrm>
          <a:prstGeom prst="rect">
            <a:avLst/>
          </a:prstGeom>
          <a:noFill/>
        </p:spPr>
        <p:txBody>
          <a:bodyPr wrap="none" rtlCol="0">
            <a:spAutoFit/>
          </a:bodyPr>
          <a:lstStyle/>
          <a:p>
            <a:r>
              <a:rPr lang="en-CA" altLang="zh-CN" dirty="0"/>
              <a:t>20 bs, 20 </a:t>
            </a:r>
            <a:r>
              <a:rPr lang="en-CA" altLang="zh-CN" dirty="0" err="1"/>
              <a:t>ws</a:t>
            </a:r>
            <a:endParaRPr lang="zh-CN" altLang="en-US" dirty="0"/>
          </a:p>
        </p:txBody>
      </p:sp>
    </p:spTree>
    <p:extLst>
      <p:ext uri="{BB962C8B-B14F-4D97-AF65-F5344CB8AC3E}">
        <p14:creationId xmlns:p14="http://schemas.microsoft.com/office/powerpoint/2010/main" val="18293091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CEBF-1CB1-2617-62DF-36EC0609DFD6}"/>
              </a:ext>
            </a:extLst>
          </p:cNvPr>
          <p:cNvSpPr>
            <a:spLocks noGrp="1"/>
          </p:cNvSpPr>
          <p:nvPr>
            <p:ph type="title"/>
          </p:nvPr>
        </p:nvSpPr>
        <p:spPr>
          <a:xfrm>
            <a:off x="838200" y="365125"/>
            <a:ext cx="10376338" cy="1325563"/>
          </a:xfrm>
        </p:spPr>
        <p:txBody>
          <a:bodyPr>
            <a:normAutofit/>
          </a:bodyPr>
          <a:lstStyle/>
          <a:p>
            <a:pPr algn="ctr"/>
            <a:r>
              <a:rPr lang="en-US" dirty="0"/>
              <a:t>5. Model training and evaluation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2FD4F2-752D-C86F-E48B-565E3D04C9E5}"/>
                  </a:ext>
                </a:extLst>
              </p:cNvPr>
              <p:cNvSpPr>
                <a:spLocks noGrp="1"/>
              </p:cNvSpPr>
              <p:nvPr>
                <p:ph idx="1"/>
              </p:nvPr>
            </p:nvSpPr>
            <p:spPr>
              <a:xfrm>
                <a:off x="838200" y="1576553"/>
                <a:ext cx="6729248" cy="2554014"/>
              </a:xfrm>
            </p:spPr>
            <p:txBody>
              <a:bodyPr>
                <a:noAutofit/>
              </a:bodyPr>
              <a:lstStyle/>
              <a:p>
                <a:r>
                  <a:rPr lang="en-US" sz="2000" dirty="0"/>
                  <a:t>Epoch is when an entire train dataset is passed forward and backward through the neural network only once. </a:t>
                </a:r>
              </a:p>
              <a:p>
                <a:r>
                  <a:rPr lang="en-US" sz="2000" dirty="0"/>
                  <a:t>Batch sizes. A total number of training examples used to update the model’s parameters one time. A reasonable ,number neither too small nor too large. A typical value is </a:t>
                </a:r>
                <a14:m>
                  <m:oMath xmlns:m="http://schemas.openxmlformats.org/officeDocument/2006/math">
                    <m:sSup>
                      <m:sSupPr>
                        <m:ctrlPr>
                          <a:rPr lang="en-US" sz="2000" i="1">
                            <a:latin typeface="Cambria Math" panose="02040503050406030204" pitchFamily="18" charset="0"/>
                          </a:rPr>
                        </m:ctrlPr>
                      </m:sSupPr>
                      <m:e>
                        <m:r>
                          <a:rPr lang="en-US" sz="2000" i="1">
                            <a:latin typeface="Cambria Math" panose="02040503050406030204" pitchFamily="18" charset="0"/>
                          </a:rPr>
                          <m:t>2</m:t>
                        </m:r>
                      </m:e>
                      <m:sup>
                        <m:r>
                          <a:rPr lang="en-US" sz="2000" i="1">
                            <a:latin typeface="Cambria Math" panose="02040503050406030204" pitchFamily="18" charset="0"/>
                          </a:rPr>
                          <m:t>𝑛</m:t>
                        </m:r>
                      </m:sup>
                    </m:sSup>
                  </m:oMath>
                </a14:m>
                <a:r>
                  <a:rPr lang="en-US" sz="2000" dirty="0"/>
                  <a:t>, n=3, 4, 5, 6. </a:t>
                </a:r>
              </a:p>
              <a:p>
                <a:r>
                  <a:rPr lang="en-US" sz="2000" dirty="0"/>
                  <a:t>Iterations is the number of batches need to complete one epoch. </a:t>
                </a:r>
              </a:p>
            </p:txBody>
          </p:sp>
        </mc:Choice>
        <mc:Fallback xmlns="">
          <p:sp>
            <p:nvSpPr>
              <p:cNvPr id="3" name="Content Placeholder 2">
                <a:extLst>
                  <a:ext uri="{FF2B5EF4-FFF2-40B4-BE49-F238E27FC236}">
                    <a16:creationId xmlns:a16="http://schemas.microsoft.com/office/drawing/2014/main" id="{B52FD4F2-752D-C86F-E48B-565E3D04C9E5}"/>
                  </a:ext>
                </a:extLst>
              </p:cNvPr>
              <p:cNvSpPr>
                <a:spLocks noGrp="1" noRot="1" noChangeAspect="1" noMove="1" noResize="1" noEditPoints="1" noAdjustHandles="1" noChangeArrowheads="1" noChangeShapeType="1" noTextEdit="1"/>
              </p:cNvSpPr>
              <p:nvPr>
                <p:ph idx="1"/>
              </p:nvPr>
            </p:nvSpPr>
            <p:spPr>
              <a:xfrm>
                <a:off x="838200" y="1576553"/>
                <a:ext cx="6729248" cy="2554014"/>
              </a:xfrm>
              <a:blipFill>
                <a:blip r:embed="rId3"/>
                <a:stretch>
                  <a:fillRect l="-816" t="-2625" r="-1813" b="-3819"/>
                </a:stretch>
              </a:blipFill>
            </p:spPr>
            <p:txBody>
              <a:bodyPr/>
              <a:lstStyle/>
              <a:p>
                <a:r>
                  <a:rPr lang="zh-CN" altLang="en-US">
                    <a:noFill/>
                  </a:rPr>
                  <a:t> </a:t>
                </a:r>
              </a:p>
            </p:txBody>
          </p:sp>
        </mc:Fallback>
      </mc:AlternateContent>
      <p:sp>
        <p:nvSpPr>
          <p:cNvPr id="8" name="TextBox 7">
            <a:extLst>
              <a:ext uri="{FF2B5EF4-FFF2-40B4-BE49-F238E27FC236}">
                <a16:creationId xmlns:a16="http://schemas.microsoft.com/office/drawing/2014/main" id="{8AB669B9-BAC8-1D6F-5150-4DA84B0EA91D}"/>
              </a:ext>
            </a:extLst>
          </p:cNvPr>
          <p:cNvSpPr txBox="1"/>
          <p:nvPr/>
        </p:nvSpPr>
        <p:spPr>
          <a:xfrm>
            <a:off x="8181764" y="2297618"/>
            <a:ext cx="1255472" cy="338554"/>
          </a:xfrm>
          <a:prstGeom prst="rect">
            <a:avLst/>
          </a:prstGeom>
          <a:noFill/>
        </p:spPr>
        <p:txBody>
          <a:bodyPr wrap="none" rtlCol="0">
            <a:spAutoFit/>
          </a:bodyPr>
          <a:lstStyle/>
          <a:p>
            <a:r>
              <a:rPr lang="en-US" sz="1600" dirty="0"/>
              <a:t>Train dataset</a:t>
            </a:r>
          </a:p>
        </p:txBody>
      </p:sp>
      <p:pic>
        <p:nvPicPr>
          <p:cNvPr id="13" name="Picture 2">
            <a:extLst>
              <a:ext uri="{FF2B5EF4-FFF2-40B4-BE49-F238E27FC236}">
                <a16:creationId xmlns:a16="http://schemas.microsoft.com/office/drawing/2014/main" id="{F1CF5818-7E60-52C5-3C5F-AB25D3F55A6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160236" y="2145569"/>
            <a:ext cx="1897015" cy="2284006"/>
          </a:xfrm>
          <a:prstGeom prst="rect">
            <a:avLst/>
          </a:prstGeom>
          <a:noFill/>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EB49E0BB-6D89-6F5E-F8D5-3B4214FD75EE}"/>
              </a:ext>
            </a:extLst>
          </p:cNvPr>
          <p:cNvSpPr txBox="1"/>
          <p:nvPr/>
        </p:nvSpPr>
        <p:spPr>
          <a:xfrm>
            <a:off x="8181764" y="1391482"/>
            <a:ext cx="4176585" cy="830997"/>
          </a:xfrm>
          <a:prstGeom prst="rect">
            <a:avLst/>
          </a:prstGeom>
          <a:noFill/>
        </p:spPr>
        <p:txBody>
          <a:bodyPr wrap="square" rtlCol="0">
            <a:spAutoFit/>
          </a:bodyPr>
          <a:lstStyle/>
          <a:p>
            <a:r>
              <a:rPr lang="en-CA" altLang="zh-CN" sz="1600" dirty="0"/>
              <a:t>Q: Are we passing all of them to NN at once? </a:t>
            </a:r>
          </a:p>
          <a:p>
            <a:r>
              <a:rPr lang="en-CA" altLang="zh-CN" sz="1600" dirty="0"/>
              <a:t>A: It’s better to pass them in batches with a handful sample in each batch. </a:t>
            </a:r>
            <a:endParaRPr lang="zh-CN" altLang="en-US" sz="1600" dirty="0"/>
          </a:p>
        </p:txBody>
      </p:sp>
      <p:pic>
        <p:nvPicPr>
          <p:cNvPr id="15" name="Graphic 14" descr="Database outline">
            <a:extLst>
              <a:ext uri="{FF2B5EF4-FFF2-40B4-BE49-F238E27FC236}">
                <a16:creationId xmlns:a16="http://schemas.microsoft.com/office/drawing/2014/main" id="{B0445A3B-973A-54F2-6015-E188A0EE917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38200" y="4226312"/>
            <a:ext cx="559496" cy="559496"/>
          </a:xfrm>
          <a:prstGeom prst="rect">
            <a:avLst/>
          </a:prstGeom>
        </p:spPr>
      </p:pic>
      <p:sp>
        <p:nvSpPr>
          <p:cNvPr id="16" name="TextBox 15">
            <a:extLst>
              <a:ext uri="{FF2B5EF4-FFF2-40B4-BE49-F238E27FC236}">
                <a16:creationId xmlns:a16="http://schemas.microsoft.com/office/drawing/2014/main" id="{06BA3FC6-E30C-519E-3E75-1F9FFEA9D4D1}"/>
              </a:ext>
            </a:extLst>
          </p:cNvPr>
          <p:cNvSpPr txBox="1"/>
          <p:nvPr/>
        </p:nvSpPr>
        <p:spPr>
          <a:xfrm>
            <a:off x="1502134" y="4226312"/>
            <a:ext cx="3238903" cy="584775"/>
          </a:xfrm>
          <a:prstGeom prst="rect">
            <a:avLst/>
          </a:prstGeom>
          <a:noFill/>
        </p:spPr>
        <p:txBody>
          <a:bodyPr wrap="square" rtlCol="0">
            <a:spAutoFit/>
          </a:bodyPr>
          <a:lstStyle/>
          <a:p>
            <a:r>
              <a:rPr lang="en-CA" altLang="zh-CN" sz="1600" dirty="0"/>
              <a:t>1</a:t>
            </a:r>
            <a:r>
              <a:rPr lang="en-CA" altLang="zh-CN" sz="1600" baseline="30000" dirty="0"/>
              <a:t>st</a:t>
            </a:r>
            <a:r>
              <a:rPr lang="en-CA" altLang="zh-CN" sz="1600" dirty="0"/>
              <a:t> time, the model sees 4 samples and update its parameters</a:t>
            </a:r>
            <a:endParaRPr lang="zh-CN" altLang="en-US" sz="1600" dirty="0"/>
          </a:p>
        </p:txBody>
      </p:sp>
      <p:pic>
        <p:nvPicPr>
          <p:cNvPr id="17" name="Graphic 16" descr="Database outline">
            <a:extLst>
              <a:ext uri="{FF2B5EF4-FFF2-40B4-BE49-F238E27FC236}">
                <a16:creationId xmlns:a16="http://schemas.microsoft.com/office/drawing/2014/main" id="{51F784AE-DC08-2C15-7841-6AE00EC210C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38200" y="4811087"/>
            <a:ext cx="559496" cy="559496"/>
          </a:xfrm>
          <a:prstGeom prst="rect">
            <a:avLst/>
          </a:prstGeom>
        </p:spPr>
      </p:pic>
      <p:sp>
        <p:nvSpPr>
          <p:cNvPr id="18" name="TextBox 17">
            <a:extLst>
              <a:ext uri="{FF2B5EF4-FFF2-40B4-BE49-F238E27FC236}">
                <a16:creationId xmlns:a16="http://schemas.microsoft.com/office/drawing/2014/main" id="{6D76E097-AB66-355C-C535-3F35A469254D}"/>
              </a:ext>
            </a:extLst>
          </p:cNvPr>
          <p:cNvSpPr txBox="1"/>
          <p:nvPr/>
        </p:nvSpPr>
        <p:spPr>
          <a:xfrm>
            <a:off x="1502134" y="4811087"/>
            <a:ext cx="3238903" cy="584775"/>
          </a:xfrm>
          <a:prstGeom prst="rect">
            <a:avLst/>
          </a:prstGeom>
          <a:noFill/>
        </p:spPr>
        <p:txBody>
          <a:bodyPr wrap="square" rtlCol="0">
            <a:spAutoFit/>
          </a:bodyPr>
          <a:lstStyle/>
          <a:p>
            <a:r>
              <a:rPr lang="en-CA" altLang="zh-CN" sz="1600" dirty="0"/>
              <a:t>2</a:t>
            </a:r>
            <a:r>
              <a:rPr lang="en-CA" altLang="zh-CN" sz="1600" baseline="30000" dirty="0"/>
              <a:t>nd</a:t>
            </a:r>
            <a:r>
              <a:rPr lang="en-CA" altLang="zh-CN" sz="1600" dirty="0"/>
              <a:t> time, the model sees 4 samples and update its parameters</a:t>
            </a:r>
            <a:endParaRPr lang="zh-CN" altLang="en-US" sz="1600" dirty="0"/>
          </a:p>
        </p:txBody>
      </p:sp>
      <p:pic>
        <p:nvPicPr>
          <p:cNvPr id="19" name="Graphic 18" descr="Database outline">
            <a:extLst>
              <a:ext uri="{FF2B5EF4-FFF2-40B4-BE49-F238E27FC236}">
                <a16:creationId xmlns:a16="http://schemas.microsoft.com/office/drawing/2014/main" id="{6C1DBCA4-F708-4120-6FFE-8C6C8A0E2A2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38200" y="5425313"/>
            <a:ext cx="559496" cy="559496"/>
          </a:xfrm>
          <a:prstGeom prst="rect">
            <a:avLst/>
          </a:prstGeom>
        </p:spPr>
      </p:pic>
      <p:sp>
        <p:nvSpPr>
          <p:cNvPr id="20" name="TextBox 19">
            <a:extLst>
              <a:ext uri="{FF2B5EF4-FFF2-40B4-BE49-F238E27FC236}">
                <a16:creationId xmlns:a16="http://schemas.microsoft.com/office/drawing/2014/main" id="{C8E090AB-A0FE-D6D4-24BB-71ECD4DE01FC}"/>
              </a:ext>
            </a:extLst>
          </p:cNvPr>
          <p:cNvSpPr txBox="1"/>
          <p:nvPr/>
        </p:nvSpPr>
        <p:spPr>
          <a:xfrm>
            <a:off x="1502133" y="5425313"/>
            <a:ext cx="3238903" cy="584775"/>
          </a:xfrm>
          <a:prstGeom prst="rect">
            <a:avLst/>
          </a:prstGeom>
          <a:noFill/>
        </p:spPr>
        <p:txBody>
          <a:bodyPr wrap="square" rtlCol="0">
            <a:spAutoFit/>
          </a:bodyPr>
          <a:lstStyle/>
          <a:p>
            <a:r>
              <a:rPr lang="en-CA" altLang="zh-CN" sz="1600" dirty="0"/>
              <a:t> 3</a:t>
            </a:r>
            <a:r>
              <a:rPr lang="en-CA" altLang="zh-CN" sz="1600" baseline="30000" dirty="0"/>
              <a:t>rd </a:t>
            </a:r>
            <a:r>
              <a:rPr lang="en-CA" altLang="zh-CN" sz="1600" dirty="0"/>
              <a:t>time, the model sees 4 samples and update its parameters</a:t>
            </a:r>
            <a:endParaRPr lang="zh-CN" altLang="en-US" sz="1600" dirty="0"/>
          </a:p>
        </p:txBody>
      </p:sp>
      <p:pic>
        <p:nvPicPr>
          <p:cNvPr id="21" name="Graphic 20" descr="Database outline">
            <a:extLst>
              <a:ext uri="{FF2B5EF4-FFF2-40B4-BE49-F238E27FC236}">
                <a16:creationId xmlns:a16="http://schemas.microsoft.com/office/drawing/2014/main" id="{CA3A2662-5077-622E-CE3D-192AD67045B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38200" y="6010088"/>
            <a:ext cx="559496" cy="559496"/>
          </a:xfrm>
          <a:prstGeom prst="rect">
            <a:avLst/>
          </a:prstGeom>
        </p:spPr>
      </p:pic>
      <p:sp>
        <p:nvSpPr>
          <p:cNvPr id="22" name="TextBox 21">
            <a:extLst>
              <a:ext uri="{FF2B5EF4-FFF2-40B4-BE49-F238E27FC236}">
                <a16:creationId xmlns:a16="http://schemas.microsoft.com/office/drawing/2014/main" id="{94607D1E-E0B6-A476-E556-0560D4D0E2D4}"/>
              </a:ext>
            </a:extLst>
          </p:cNvPr>
          <p:cNvSpPr txBox="1"/>
          <p:nvPr/>
        </p:nvSpPr>
        <p:spPr>
          <a:xfrm>
            <a:off x="1502133" y="6039539"/>
            <a:ext cx="3238903" cy="584775"/>
          </a:xfrm>
          <a:prstGeom prst="rect">
            <a:avLst/>
          </a:prstGeom>
          <a:noFill/>
        </p:spPr>
        <p:txBody>
          <a:bodyPr wrap="square" rtlCol="0">
            <a:spAutoFit/>
          </a:bodyPr>
          <a:lstStyle/>
          <a:p>
            <a:r>
              <a:rPr lang="en-CA" altLang="zh-CN" sz="1600" dirty="0"/>
              <a:t>4</a:t>
            </a:r>
            <a:r>
              <a:rPr lang="en-CA" altLang="zh-CN" sz="1600" baseline="30000" dirty="0"/>
              <a:t>th</a:t>
            </a:r>
            <a:r>
              <a:rPr lang="en-CA" altLang="zh-CN" sz="1600" dirty="0"/>
              <a:t> time, the model sees 4 samples and update its parameters</a:t>
            </a:r>
            <a:endParaRPr lang="zh-CN" altLang="en-US" sz="1600" dirty="0"/>
          </a:p>
        </p:txBody>
      </p:sp>
      <p:sp>
        <p:nvSpPr>
          <p:cNvPr id="23" name="Right Brace 22">
            <a:extLst>
              <a:ext uri="{FF2B5EF4-FFF2-40B4-BE49-F238E27FC236}">
                <a16:creationId xmlns:a16="http://schemas.microsoft.com/office/drawing/2014/main" id="{4379752F-3002-DD3D-E2E8-84A3B923F3F4}"/>
              </a:ext>
            </a:extLst>
          </p:cNvPr>
          <p:cNvSpPr/>
          <p:nvPr/>
        </p:nvSpPr>
        <p:spPr>
          <a:xfrm>
            <a:off x="4623634" y="4322057"/>
            <a:ext cx="472965" cy="2343272"/>
          </a:xfrm>
          <a:prstGeom prst="rightBrace">
            <a:avLst>
              <a:gd name="adj1" fmla="val 8333"/>
              <a:gd name="adj2" fmla="val 5269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24" name="TextBox 23">
            <a:extLst>
              <a:ext uri="{FF2B5EF4-FFF2-40B4-BE49-F238E27FC236}">
                <a16:creationId xmlns:a16="http://schemas.microsoft.com/office/drawing/2014/main" id="{3A9F9BAE-4A7E-74DD-D7E0-4E0672B0818B}"/>
              </a:ext>
            </a:extLst>
          </p:cNvPr>
          <p:cNvSpPr txBox="1"/>
          <p:nvPr/>
        </p:nvSpPr>
        <p:spPr>
          <a:xfrm rot="5400000">
            <a:off x="4886732" y="5371201"/>
            <a:ext cx="930063" cy="369332"/>
          </a:xfrm>
          <a:prstGeom prst="rect">
            <a:avLst/>
          </a:prstGeom>
          <a:noFill/>
        </p:spPr>
        <p:txBody>
          <a:bodyPr wrap="none" rtlCol="0">
            <a:spAutoFit/>
          </a:bodyPr>
          <a:lstStyle/>
          <a:p>
            <a:r>
              <a:rPr lang="en-CA" altLang="zh-CN" dirty="0"/>
              <a:t>Epoch 1</a:t>
            </a:r>
            <a:endParaRPr lang="zh-CN" altLang="en-US" dirty="0"/>
          </a:p>
        </p:txBody>
      </p:sp>
      <p:pic>
        <p:nvPicPr>
          <p:cNvPr id="25" name="Graphic 24" descr="Database outline">
            <a:extLst>
              <a:ext uri="{FF2B5EF4-FFF2-40B4-BE49-F238E27FC236}">
                <a16:creationId xmlns:a16="http://schemas.microsoft.com/office/drawing/2014/main" id="{08E5F986-257B-2671-45E0-8D2FA444B9AC}"/>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19279" y="4313332"/>
            <a:ext cx="559496" cy="559496"/>
          </a:xfrm>
          <a:prstGeom prst="rect">
            <a:avLst/>
          </a:prstGeom>
        </p:spPr>
      </p:pic>
      <p:pic>
        <p:nvPicPr>
          <p:cNvPr id="26" name="Graphic 25" descr="Database outline">
            <a:extLst>
              <a:ext uri="{FF2B5EF4-FFF2-40B4-BE49-F238E27FC236}">
                <a16:creationId xmlns:a16="http://schemas.microsoft.com/office/drawing/2014/main" id="{829ADD15-4945-D46F-9F65-DFF187D071F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19279" y="4898107"/>
            <a:ext cx="559496" cy="559496"/>
          </a:xfrm>
          <a:prstGeom prst="rect">
            <a:avLst/>
          </a:prstGeom>
        </p:spPr>
      </p:pic>
      <p:pic>
        <p:nvPicPr>
          <p:cNvPr id="27" name="Graphic 26" descr="Database outline">
            <a:extLst>
              <a:ext uri="{FF2B5EF4-FFF2-40B4-BE49-F238E27FC236}">
                <a16:creationId xmlns:a16="http://schemas.microsoft.com/office/drawing/2014/main" id="{D3FB7404-CABE-FA21-34AB-BB2C9AE63B5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919279" y="5512333"/>
            <a:ext cx="559496" cy="559496"/>
          </a:xfrm>
          <a:prstGeom prst="rect">
            <a:avLst/>
          </a:prstGeom>
        </p:spPr>
      </p:pic>
      <p:pic>
        <p:nvPicPr>
          <p:cNvPr id="28" name="Graphic 27" descr="Database outline">
            <a:extLst>
              <a:ext uri="{FF2B5EF4-FFF2-40B4-BE49-F238E27FC236}">
                <a16:creationId xmlns:a16="http://schemas.microsoft.com/office/drawing/2014/main" id="{A711C028-85DD-0DB8-F805-B000F3AAE40F}"/>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19279" y="6097108"/>
            <a:ext cx="559496" cy="559496"/>
          </a:xfrm>
          <a:prstGeom prst="rect">
            <a:avLst/>
          </a:prstGeom>
        </p:spPr>
      </p:pic>
      <p:pic>
        <p:nvPicPr>
          <p:cNvPr id="29" name="Graphic 28" descr="Database outline">
            <a:extLst>
              <a:ext uri="{FF2B5EF4-FFF2-40B4-BE49-F238E27FC236}">
                <a16:creationId xmlns:a16="http://schemas.microsoft.com/office/drawing/2014/main" id="{62C8382A-AA97-B538-B6E8-18BFCE0F30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902016" y="4299682"/>
            <a:ext cx="559496" cy="559496"/>
          </a:xfrm>
          <a:prstGeom prst="rect">
            <a:avLst/>
          </a:prstGeom>
        </p:spPr>
      </p:pic>
      <p:pic>
        <p:nvPicPr>
          <p:cNvPr id="30" name="Graphic 29" descr="Database outline">
            <a:extLst>
              <a:ext uri="{FF2B5EF4-FFF2-40B4-BE49-F238E27FC236}">
                <a16:creationId xmlns:a16="http://schemas.microsoft.com/office/drawing/2014/main" id="{24E0A163-5EEA-91A1-FC74-C06F33D1849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902016" y="4884457"/>
            <a:ext cx="559496" cy="559496"/>
          </a:xfrm>
          <a:prstGeom prst="rect">
            <a:avLst/>
          </a:prstGeom>
        </p:spPr>
      </p:pic>
      <p:pic>
        <p:nvPicPr>
          <p:cNvPr id="31" name="Graphic 30" descr="Database outline">
            <a:extLst>
              <a:ext uri="{FF2B5EF4-FFF2-40B4-BE49-F238E27FC236}">
                <a16:creationId xmlns:a16="http://schemas.microsoft.com/office/drawing/2014/main" id="{A1F808A3-2519-CF80-FDF0-FC04A16755B9}"/>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902016" y="5498683"/>
            <a:ext cx="559496" cy="559496"/>
          </a:xfrm>
          <a:prstGeom prst="rect">
            <a:avLst/>
          </a:prstGeom>
        </p:spPr>
      </p:pic>
      <p:pic>
        <p:nvPicPr>
          <p:cNvPr id="32" name="Graphic 31" descr="Database outline">
            <a:extLst>
              <a:ext uri="{FF2B5EF4-FFF2-40B4-BE49-F238E27FC236}">
                <a16:creationId xmlns:a16="http://schemas.microsoft.com/office/drawing/2014/main" id="{F1FBE4AF-F650-7DBC-C62E-D76EF86AADF3}"/>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902016" y="6083458"/>
            <a:ext cx="559496" cy="559496"/>
          </a:xfrm>
          <a:prstGeom prst="rect">
            <a:avLst/>
          </a:prstGeom>
        </p:spPr>
      </p:pic>
      <p:sp>
        <p:nvSpPr>
          <p:cNvPr id="33" name="Right Brace 32">
            <a:extLst>
              <a:ext uri="{FF2B5EF4-FFF2-40B4-BE49-F238E27FC236}">
                <a16:creationId xmlns:a16="http://schemas.microsoft.com/office/drawing/2014/main" id="{451A0402-0D70-3706-1146-A9C436E10116}"/>
              </a:ext>
            </a:extLst>
          </p:cNvPr>
          <p:cNvSpPr/>
          <p:nvPr/>
        </p:nvSpPr>
        <p:spPr>
          <a:xfrm>
            <a:off x="6367272" y="4340697"/>
            <a:ext cx="472965" cy="2343272"/>
          </a:xfrm>
          <a:prstGeom prst="rightBrace">
            <a:avLst>
              <a:gd name="adj1" fmla="val 8333"/>
              <a:gd name="adj2" fmla="val 5269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4" name="TextBox 33">
            <a:extLst>
              <a:ext uri="{FF2B5EF4-FFF2-40B4-BE49-F238E27FC236}">
                <a16:creationId xmlns:a16="http://schemas.microsoft.com/office/drawing/2014/main" id="{3A7810ED-B451-B5D1-BEE6-39B22C284027}"/>
              </a:ext>
            </a:extLst>
          </p:cNvPr>
          <p:cNvSpPr txBox="1"/>
          <p:nvPr/>
        </p:nvSpPr>
        <p:spPr>
          <a:xfrm rot="5400000">
            <a:off x="6598840" y="5389841"/>
            <a:ext cx="930063" cy="369332"/>
          </a:xfrm>
          <a:prstGeom prst="rect">
            <a:avLst/>
          </a:prstGeom>
          <a:noFill/>
        </p:spPr>
        <p:txBody>
          <a:bodyPr wrap="none" rtlCol="0">
            <a:spAutoFit/>
          </a:bodyPr>
          <a:lstStyle/>
          <a:p>
            <a:r>
              <a:rPr lang="en-CA" altLang="zh-CN" dirty="0"/>
              <a:t>Epoch 2</a:t>
            </a:r>
            <a:endParaRPr lang="zh-CN" altLang="en-US" dirty="0"/>
          </a:p>
        </p:txBody>
      </p:sp>
      <p:sp>
        <p:nvSpPr>
          <p:cNvPr id="35" name="Right Brace 34">
            <a:extLst>
              <a:ext uri="{FF2B5EF4-FFF2-40B4-BE49-F238E27FC236}">
                <a16:creationId xmlns:a16="http://schemas.microsoft.com/office/drawing/2014/main" id="{9315F7AE-B846-1B8C-A362-ECA8461706A3}"/>
              </a:ext>
            </a:extLst>
          </p:cNvPr>
          <p:cNvSpPr/>
          <p:nvPr/>
        </p:nvSpPr>
        <p:spPr>
          <a:xfrm>
            <a:off x="8476659" y="4340697"/>
            <a:ext cx="472965" cy="2343272"/>
          </a:xfrm>
          <a:prstGeom prst="rightBrace">
            <a:avLst>
              <a:gd name="adj1" fmla="val 8333"/>
              <a:gd name="adj2" fmla="val 52691"/>
            </a:avLst>
          </a:prstGeom>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36" name="TextBox 35">
            <a:extLst>
              <a:ext uri="{FF2B5EF4-FFF2-40B4-BE49-F238E27FC236}">
                <a16:creationId xmlns:a16="http://schemas.microsoft.com/office/drawing/2014/main" id="{E115AFC8-BF0A-0E23-4269-292C9444D622}"/>
              </a:ext>
            </a:extLst>
          </p:cNvPr>
          <p:cNvSpPr txBox="1"/>
          <p:nvPr/>
        </p:nvSpPr>
        <p:spPr>
          <a:xfrm rot="5400000">
            <a:off x="8705823" y="5389841"/>
            <a:ext cx="934871" cy="369332"/>
          </a:xfrm>
          <a:prstGeom prst="rect">
            <a:avLst/>
          </a:prstGeom>
          <a:noFill/>
        </p:spPr>
        <p:txBody>
          <a:bodyPr wrap="none" rtlCol="0">
            <a:spAutoFit/>
          </a:bodyPr>
          <a:lstStyle/>
          <a:p>
            <a:r>
              <a:rPr lang="en-CA" altLang="zh-CN" dirty="0"/>
              <a:t>Epoch n</a:t>
            </a:r>
            <a:endParaRPr lang="zh-CN" altLang="en-US" dirty="0"/>
          </a:p>
        </p:txBody>
      </p:sp>
      <p:sp>
        <p:nvSpPr>
          <p:cNvPr id="37" name="TextBox 36">
            <a:extLst>
              <a:ext uri="{FF2B5EF4-FFF2-40B4-BE49-F238E27FC236}">
                <a16:creationId xmlns:a16="http://schemas.microsoft.com/office/drawing/2014/main" id="{65B1E956-1DCB-A00E-CF67-07A76FCE4E5C}"/>
              </a:ext>
            </a:extLst>
          </p:cNvPr>
          <p:cNvSpPr txBox="1"/>
          <p:nvPr/>
        </p:nvSpPr>
        <p:spPr>
          <a:xfrm>
            <a:off x="7315084" y="5409099"/>
            <a:ext cx="343364" cy="369332"/>
          </a:xfrm>
          <a:prstGeom prst="rect">
            <a:avLst/>
          </a:prstGeom>
          <a:noFill/>
        </p:spPr>
        <p:txBody>
          <a:bodyPr wrap="none" rtlCol="0">
            <a:spAutoFit/>
          </a:bodyPr>
          <a:lstStyle/>
          <a:p>
            <a:r>
              <a:rPr lang="en-CA" altLang="zh-CN" dirty="0"/>
              <a:t>…</a:t>
            </a:r>
            <a:endParaRPr lang="zh-CN" altLang="en-US" dirty="0"/>
          </a:p>
        </p:txBody>
      </p:sp>
      <p:pic>
        <p:nvPicPr>
          <p:cNvPr id="38" name="Graphic 37" descr="Database outline">
            <a:extLst>
              <a:ext uri="{FF2B5EF4-FFF2-40B4-BE49-F238E27FC236}">
                <a16:creationId xmlns:a16="http://schemas.microsoft.com/office/drawing/2014/main" id="{495BB767-7A75-CB8B-E63E-3BE8FD4BEE6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8224760" y="2566332"/>
            <a:ext cx="559496" cy="559496"/>
          </a:xfrm>
          <a:prstGeom prst="rect">
            <a:avLst/>
          </a:prstGeom>
        </p:spPr>
      </p:pic>
      <p:pic>
        <p:nvPicPr>
          <p:cNvPr id="39" name="Graphic 38" descr="Database outline">
            <a:extLst>
              <a:ext uri="{FF2B5EF4-FFF2-40B4-BE49-F238E27FC236}">
                <a16:creationId xmlns:a16="http://schemas.microsoft.com/office/drawing/2014/main" id="{2E810979-2D3B-272C-92F7-42BCC64CC0A6}"/>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46109" y="2582379"/>
            <a:ext cx="559496" cy="559496"/>
          </a:xfrm>
          <a:prstGeom prst="rect">
            <a:avLst/>
          </a:prstGeom>
        </p:spPr>
      </p:pic>
      <p:pic>
        <p:nvPicPr>
          <p:cNvPr id="40" name="Graphic 39" descr="Database outline">
            <a:extLst>
              <a:ext uri="{FF2B5EF4-FFF2-40B4-BE49-F238E27FC236}">
                <a16:creationId xmlns:a16="http://schemas.microsoft.com/office/drawing/2014/main" id="{1CCDD9CE-82A2-7F88-BBF3-93B45BA5FB7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8224760" y="3229046"/>
            <a:ext cx="559496" cy="559496"/>
          </a:xfrm>
          <a:prstGeom prst="rect">
            <a:avLst/>
          </a:prstGeom>
        </p:spPr>
      </p:pic>
      <p:pic>
        <p:nvPicPr>
          <p:cNvPr id="41" name="Graphic 40" descr="Database outline">
            <a:extLst>
              <a:ext uri="{FF2B5EF4-FFF2-40B4-BE49-F238E27FC236}">
                <a16:creationId xmlns:a16="http://schemas.microsoft.com/office/drawing/2014/main" id="{95AF642B-D864-DA7F-AC8D-747FA4DC146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8785646" y="3237040"/>
            <a:ext cx="559496" cy="559496"/>
          </a:xfrm>
          <a:prstGeom prst="rect">
            <a:avLst/>
          </a:prstGeom>
        </p:spPr>
      </p:pic>
      <p:cxnSp>
        <p:nvCxnSpPr>
          <p:cNvPr id="43" name="Straight Arrow Connector 42">
            <a:extLst>
              <a:ext uri="{FF2B5EF4-FFF2-40B4-BE49-F238E27FC236}">
                <a16:creationId xmlns:a16="http://schemas.microsoft.com/office/drawing/2014/main" id="{53EADB4A-F1C6-3020-A1F0-2472A96D76FB}"/>
              </a:ext>
            </a:extLst>
          </p:cNvPr>
          <p:cNvCxnSpPr/>
          <p:nvPr/>
        </p:nvCxnSpPr>
        <p:spPr>
          <a:xfrm>
            <a:off x="9357925" y="3194427"/>
            <a:ext cx="66070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45" name="Graphic 44" descr="Question Mark outline">
            <a:extLst>
              <a:ext uri="{FF2B5EF4-FFF2-40B4-BE49-F238E27FC236}">
                <a16:creationId xmlns:a16="http://schemas.microsoft.com/office/drawing/2014/main" id="{44392F1B-6CA4-E92E-206F-7616CB39E50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379593" y="2702294"/>
            <a:ext cx="447361" cy="447361"/>
          </a:xfrm>
          <a:prstGeom prst="rect">
            <a:avLst/>
          </a:prstGeom>
        </p:spPr>
      </p:pic>
      <p:sp>
        <p:nvSpPr>
          <p:cNvPr id="46" name="Slide Number Placeholder 45">
            <a:extLst>
              <a:ext uri="{FF2B5EF4-FFF2-40B4-BE49-F238E27FC236}">
                <a16:creationId xmlns:a16="http://schemas.microsoft.com/office/drawing/2014/main" id="{A1C249FF-5ACF-26FA-D7CE-C0D50AF5D72E}"/>
              </a:ext>
            </a:extLst>
          </p:cNvPr>
          <p:cNvSpPr>
            <a:spLocks noGrp="1"/>
          </p:cNvSpPr>
          <p:nvPr>
            <p:ph type="sldNum" sz="quarter" idx="12"/>
          </p:nvPr>
        </p:nvSpPr>
        <p:spPr/>
        <p:txBody>
          <a:bodyPr/>
          <a:lstStyle/>
          <a:p>
            <a:fld id="{998FC6E2-3800-4EB0-A18D-3856D6660061}" type="slidenum">
              <a:rPr lang="en-US" smtClean="0"/>
              <a:t>29</a:t>
            </a:fld>
            <a:endParaRPr lang="en-US"/>
          </a:p>
        </p:txBody>
      </p:sp>
    </p:spTree>
    <p:extLst>
      <p:ext uri="{BB962C8B-B14F-4D97-AF65-F5344CB8AC3E}">
        <p14:creationId xmlns:p14="http://schemas.microsoft.com/office/powerpoint/2010/main" val="245730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7"/>
                                        </p:tgtEl>
                                        <p:attrNameLst>
                                          <p:attrName>style.visibility</p:attrName>
                                        </p:attrNameLst>
                                      </p:cBhvr>
                                      <p:to>
                                        <p:strVal val="visible"/>
                                      </p:to>
                                    </p:set>
                                    <p:anim calcmode="lin" valueType="num">
                                      <p:cBhvr additive="base">
                                        <p:cTn id="15" dur="500" fill="hold"/>
                                        <p:tgtEl>
                                          <p:spTgt spid="17"/>
                                        </p:tgtEl>
                                        <p:attrNameLst>
                                          <p:attrName>ppt_x</p:attrName>
                                        </p:attrNameLst>
                                      </p:cBhvr>
                                      <p:tavLst>
                                        <p:tav tm="0">
                                          <p:val>
                                            <p:strVal val="#ppt_x"/>
                                          </p:val>
                                        </p:tav>
                                        <p:tav tm="100000">
                                          <p:val>
                                            <p:strVal val="#ppt_x"/>
                                          </p:val>
                                        </p:tav>
                                      </p:tavLst>
                                    </p:anim>
                                    <p:anim calcmode="lin" valueType="num">
                                      <p:cBhvr additive="base">
                                        <p:cTn id="16" dur="500" fill="hold"/>
                                        <p:tgtEl>
                                          <p:spTgt spid="17"/>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 calcmode="lin" valueType="num">
                                      <p:cBhvr additive="base">
                                        <p:cTn id="19" dur="500" fill="hold"/>
                                        <p:tgtEl>
                                          <p:spTgt spid="18"/>
                                        </p:tgtEl>
                                        <p:attrNameLst>
                                          <p:attrName>ppt_x</p:attrName>
                                        </p:attrNameLst>
                                      </p:cBhvr>
                                      <p:tavLst>
                                        <p:tav tm="0">
                                          <p:val>
                                            <p:strVal val="#ppt_x"/>
                                          </p:val>
                                        </p:tav>
                                        <p:tav tm="100000">
                                          <p:val>
                                            <p:strVal val="#ppt_x"/>
                                          </p:val>
                                        </p:tav>
                                      </p:tavLst>
                                    </p:anim>
                                    <p:anim calcmode="lin" valueType="num">
                                      <p:cBhvr additive="base">
                                        <p:cTn id="20" dur="500" fill="hold"/>
                                        <p:tgtEl>
                                          <p:spTgt spid="18"/>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9"/>
                                        </p:tgtEl>
                                        <p:attrNameLst>
                                          <p:attrName>style.visibility</p:attrName>
                                        </p:attrNameLst>
                                      </p:cBhvr>
                                      <p:to>
                                        <p:strVal val="visible"/>
                                      </p:to>
                                    </p:set>
                                    <p:anim calcmode="lin" valueType="num">
                                      <p:cBhvr additive="base">
                                        <p:cTn id="23" dur="500" fill="hold"/>
                                        <p:tgtEl>
                                          <p:spTgt spid="19"/>
                                        </p:tgtEl>
                                        <p:attrNameLst>
                                          <p:attrName>ppt_x</p:attrName>
                                        </p:attrNameLst>
                                      </p:cBhvr>
                                      <p:tavLst>
                                        <p:tav tm="0">
                                          <p:val>
                                            <p:strVal val="#ppt_x"/>
                                          </p:val>
                                        </p:tav>
                                        <p:tav tm="100000">
                                          <p:val>
                                            <p:strVal val="#ppt_x"/>
                                          </p:val>
                                        </p:tav>
                                      </p:tavLst>
                                    </p:anim>
                                    <p:anim calcmode="lin" valueType="num">
                                      <p:cBhvr additive="base">
                                        <p:cTn id="24" dur="500" fill="hold"/>
                                        <p:tgtEl>
                                          <p:spTgt spid="19"/>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additive="base">
                                        <p:cTn id="31" dur="500" fill="hold"/>
                                        <p:tgtEl>
                                          <p:spTgt spid="21"/>
                                        </p:tgtEl>
                                        <p:attrNameLst>
                                          <p:attrName>ppt_x</p:attrName>
                                        </p:attrNameLst>
                                      </p:cBhvr>
                                      <p:tavLst>
                                        <p:tav tm="0">
                                          <p:val>
                                            <p:strVal val="#ppt_x"/>
                                          </p:val>
                                        </p:tav>
                                        <p:tav tm="100000">
                                          <p:val>
                                            <p:strVal val="#ppt_x"/>
                                          </p:val>
                                        </p:tav>
                                      </p:tavLst>
                                    </p:anim>
                                    <p:anim calcmode="lin" valueType="num">
                                      <p:cBhvr additive="base">
                                        <p:cTn id="32" dur="500" fill="hold"/>
                                        <p:tgtEl>
                                          <p:spTgt spid="21"/>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anim calcmode="lin" valueType="num">
                                      <p:cBhvr additive="base">
                                        <p:cTn id="35" dur="500" fill="hold"/>
                                        <p:tgtEl>
                                          <p:spTgt spid="22"/>
                                        </p:tgtEl>
                                        <p:attrNameLst>
                                          <p:attrName>ppt_x</p:attrName>
                                        </p:attrNameLst>
                                      </p:cBhvr>
                                      <p:tavLst>
                                        <p:tav tm="0">
                                          <p:val>
                                            <p:strVal val="#ppt_x"/>
                                          </p:val>
                                        </p:tav>
                                        <p:tav tm="100000">
                                          <p:val>
                                            <p:strVal val="#ppt_x"/>
                                          </p:val>
                                        </p:tav>
                                      </p:tavLst>
                                    </p:anim>
                                    <p:anim calcmode="lin" valueType="num">
                                      <p:cBhvr additive="base">
                                        <p:cTn id="36" dur="500" fill="hold"/>
                                        <p:tgtEl>
                                          <p:spTgt spid="2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23"/>
                                        </p:tgtEl>
                                        <p:attrNameLst>
                                          <p:attrName>style.visibility</p:attrName>
                                        </p:attrNameLst>
                                      </p:cBhvr>
                                      <p:to>
                                        <p:strVal val="visible"/>
                                      </p:to>
                                    </p:set>
                                    <p:anim calcmode="lin" valueType="num">
                                      <p:cBhvr additive="base">
                                        <p:cTn id="39" dur="500" fill="hold"/>
                                        <p:tgtEl>
                                          <p:spTgt spid="23"/>
                                        </p:tgtEl>
                                        <p:attrNameLst>
                                          <p:attrName>ppt_x</p:attrName>
                                        </p:attrNameLst>
                                      </p:cBhvr>
                                      <p:tavLst>
                                        <p:tav tm="0">
                                          <p:val>
                                            <p:strVal val="#ppt_x"/>
                                          </p:val>
                                        </p:tav>
                                        <p:tav tm="100000">
                                          <p:val>
                                            <p:strVal val="#ppt_x"/>
                                          </p:val>
                                        </p:tav>
                                      </p:tavLst>
                                    </p:anim>
                                    <p:anim calcmode="lin" valueType="num">
                                      <p:cBhvr additive="base">
                                        <p:cTn id="40" dur="500" fill="hold"/>
                                        <p:tgtEl>
                                          <p:spTgt spid="2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4"/>
                                        </p:tgtEl>
                                        <p:attrNameLst>
                                          <p:attrName>style.visibility</p:attrName>
                                        </p:attrNameLst>
                                      </p:cBhvr>
                                      <p:to>
                                        <p:strVal val="visible"/>
                                      </p:to>
                                    </p:set>
                                    <p:anim calcmode="lin" valueType="num">
                                      <p:cBhvr additive="base">
                                        <p:cTn id="43" dur="500" fill="hold"/>
                                        <p:tgtEl>
                                          <p:spTgt spid="24"/>
                                        </p:tgtEl>
                                        <p:attrNameLst>
                                          <p:attrName>ppt_x</p:attrName>
                                        </p:attrNameLst>
                                      </p:cBhvr>
                                      <p:tavLst>
                                        <p:tav tm="0">
                                          <p:val>
                                            <p:strVal val="#ppt_x"/>
                                          </p:val>
                                        </p:tav>
                                        <p:tav tm="100000">
                                          <p:val>
                                            <p:strVal val="#ppt_x"/>
                                          </p:val>
                                        </p:tav>
                                      </p:tavLst>
                                    </p:anim>
                                    <p:anim calcmode="lin" valueType="num">
                                      <p:cBhvr additive="base">
                                        <p:cTn id="44"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nodeType="clickEffect">
                                  <p:stCondLst>
                                    <p:cond delay="0"/>
                                  </p:stCondLst>
                                  <p:childTnLst>
                                    <p:set>
                                      <p:cBhvr>
                                        <p:cTn id="48" dur="1" fill="hold">
                                          <p:stCondLst>
                                            <p:cond delay="0"/>
                                          </p:stCondLst>
                                        </p:cTn>
                                        <p:tgtEl>
                                          <p:spTgt spid="25"/>
                                        </p:tgtEl>
                                        <p:attrNameLst>
                                          <p:attrName>style.visibility</p:attrName>
                                        </p:attrNameLst>
                                      </p:cBhvr>
                                      <p:to>
                                        <p:strVal val="visible"/>
                                      </p:to>
                                    </p:set>
                                    <p:anim calcmode="lin" valueType="num">
                                      <p:cBhvr additive="base">
                                        <p:cTn id="49" dur="500" fill="hold"/>
                                        <p:tgtEl>
                                          <p:spTgt spid="25"/>
                                        </p:tgtEl>
                                        <p:attrNameLst>
                                          <p:attrName>ppt_x</p:attrName>
                                        </p:attrNameLst>
                                      </p:cBhvr>
                                      <p:tavLst>
                                        <p:tav tm="0">
                                          <p:val>
                                            <p:strVal val="#ppt_x"/>
                                          </p:val>
                                        </p:tav>
                                        <p:tav tm="100000">
                                          <p:val>
                                            <p:strVal val="#ppt_x"/>
                                          </p:val>
                                        </p:tav>
                                      </p:tavLst>
                                    </p:anim>
                                    <p:anim calcmode="lin" valueType="num">
                                      <p:cBhvr additive="base">
                                        <p:cTn id="50" dur="500" fill="hold"/>
                                        <p:tgtEl>
                                          <p:spTgt spid="25"/>
                                        </p:tgtEl>
                                        <p:attrNameLst>
                                          <p:attrName>ppt_y</p:attrName>
                                        </p:attrNameLst>
                                      </p:cBhvr>
                                      <p:tavLst>
                                        <p:tav tm="0">
                                          <p:val>
                                            <p:strVal val="1+#ppt_h/2"/>
                                          </p:val>
                                        </p:tav>
                                        <p:tav tm="100000">
                                          <p:val>
                                            <p:strVal val="#ppt_y"/>
                                          </p:val>
                                        </p:tav>
                                      </p:tavLst>
                                    </p:anim>
                                  </p:childTnLst>
                                </p:cTn>
                              </p:par>
                              <p:par>
                                <p:cTn id="51" presetID="2" presetClass="entr" presetSubtype="4" fill="hold" nodeType="withEffect">
                                  <p:stCondLst>
                                    <p:cond delay="0"/>
                                  </p:stCondLst>
                                  <p:childTnLst>
                                    <p:set>
                                      <p:cBhvr>
                                        <p:cTn id="52" dur="1" fill="hold">
                                          <p:stCondLst>
                                            <p:cond delay="0"/>
                                          </p:stCondLst>
                                        </p:cTn>
                                        <p:tgtEl>
                                          <p:spTgt spid="26"/>
                                        </p:tgtEl>
                                        <p:attrNameLst>
                                          <p:attrName>style.visibility</p:attrName>
                                        </p:attrNameLst>
                                      </p:cBhvr>
                                      <p:to>
                                        <p:strVal val="visible"/>
                                      </p:to>
                                    </p:set>
                                    <p:anim calcmode="lin" valueType="num">
                                      <p:cBhvr additive="base">
                                        <p:cTn id="53" dur="500" fill="hold"/>
                                        <p:tgtEl>
                                          <p:spTgt spid="26"/>
                                        </p:tgtEl>
                                        <p:attrNameLst>
                                          <p:attrName>ppt_x</p:attrName>
                                        </p:attrNameLst>
                                      </p:cBhvr>
                                      <p:tavLst>
                                        <p:tav tm="0">
                                          <p:val>
                                            <p:strVal val="#ppt_x"/>
                                          </p:val>
                                        </p:tav>
                                        <p:tav tm="100000">
                                          <p:val>
                                            <p:strVal val="#ppt_x"/>
                                          </p:val>
                                        </p:tav>
                                      </p:tavLst>
                                    </p:anim>
                                    <p:anim calcmode="lin" valueType="num">
                                      <p:cBhvr additive="base">
                                        <p:cTn id="54" dur="500" fill="hold"/>
                                        <p:tgtEl>
                                          <p:spTgt spid="26"/>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27"/>
                                        </p:tgtEl>
                                        <p:attrNameLst>
                                          <p:attrName>style.visibility</p:attrName>
                                        </p:attrNameLst>
                                      </p:cBhvr>
                                      <p:to>
                                        <p:strVal val="visible"/>
                                      </p:to>
                                    </p:set>
                                    <p:anim calcmode="lin" valueType="num">
                                      <p:cBhvr additive="base">
                                        <p:cTn id="57" dur="500" fill="hold"/>
                                        <p:tgtEl>
                                          <p:spTgt spid="27"/>
                                        </p:tgtEl>
                                        <p:attrNameLst>
                                          <p:attrName>ppt_x</p:attrName>
                                        </p:attrNameLst>
                                      </p:cBhvr>
                                      <p:tavLst>
                                        <p:tav tm="0">
                                          <p:val>
                                            <p:strVal val="#ppt_x"/>
                                          </p:val>
                                        </p:tav>
                                        <p:tav tm="100000">
                                          <p:val>
                                            <p:strVal val="#ppt_x"/>
                                          </p:val>
                                        </p:tav>
                                      </p:tavLst>
                                    </p:anim>
                                    <p:anim calcmode="lin" valueType="num">
                                      <p:cBhvr additive="base">
                                        <p:cTn id="58" dur="500" fill="hold"/>
                                        <p:tgtEl>
                                          <p:spTgt spid="27"/>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28"/>
                                        </p:tgtEl>
                                        <p:attrNameLst>
                                          <p:attrName>style.visibility</p:attrName>
                                        </p:attrNameLst>
                                      </p:cBhvr>
                                      <p:to>
                                        <p:strVal val="visible"/>
                                      </p:to>
                                    </p:set>
                                    <p:anim calcmode="lin" valueType="num">
                                      <p:cBhvr additive="base">
                                        <p:cTn id="61" dur="500" fill="hold"/>
                                        <p:tgtEl>
                                          <p:spTgt spid="28"/>
                                        </p:tgtEl>
                                        <p:attrNameLst>
                                          <p:attrName>ppt_x</p:attrName>
                                        </p:attrNameLst>
                                      </p:cBhvr>
                                      <p:tavLst>
                                        <p:tav tm="0">
                                          <p:val>
                                            <p:strVal val="#ppt_x"/>
                                          </p:val>
                                        </p:tav>
                                        <p:tav tm="100000">
                                          <p:val>
                                            <p:strVal val="#ppt_x"/>
                                          </p:val>
                                        </p:tav>
                                      </p:tavLst>
                                    </p:anim>
                                    <p:anim calcmode="lin" valueType="num">
                                      <p:cBhvr additive="base">
                                        <p:cTn id="62" dur="500" fill="hold"/>
                                        <p:tgtEl>
                                          <p:spTgt spid="28"/>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29"/>
                                        </p:tgtEl>
                                        <p:attrNameLst>
                                          <p:attrName>style.visibility</p:attrName>
                                        </p:attrNameLst>
                                      </p:cBhvr>
                                      <p:to>
                                        <p:strVal val="visible"/>
                                      </p:to>
                                    </p:set>
                                    <p:anim calcmode="lin" valueType="num">
                                      <p:cBhvr additive="base">
                                        <p:cTn id="65" dur="500" fill="hold"/>
                                        <p:tgtEl>
                                          <p:spTgt spid="29"/>
                                        </p:tgtEl>
                                        <p:attrNameLst>
                                          <p:attrName>ppt_x</p:attrName>
                                        </p:attrNameLst>
                                      </p:cBhvr>
                                      <p:tavLst>
                                        <p:tav tm="0">
                                          <p:val>
                                            <p:strVal val="#ppt_x"/>
                                          </p:val>
                                        </p:tav>
                                        <p:tav tm="100000">
                                          <p:val>
                                            <p:strVal val="#ppt_x"/>
                                          </p:val>
                                        </p:tav>
                                      </p:tavLst>
                                    </p:anim>
                                    <p:anim calcmode="lin" valueType="num">
                                      <p:cBhvr additive="base">
                                        <p:cTn id="66" dur="500" fill="hold"/>
                                        <p:tgtEl>
                                          <p:spTgt spid="29"/>
                                        </p:tgtEl>
                                        <p:attrNameLst>
                                          <p:attrName>ppt_y</p:attrName>
                                        </p:attrNameLst>
                                      </p:cBhvr>
                                      <p:tavLst>
                                        <p:tav tm="0">
                                          <p:val>
                                            <p:strVal val="1+#ppt_h/2"/>
                                          </p:val>
                                        </p:tav>
                                        <p:tav tm="100000">
                                          <p:val>
                                            <p:strVal val="#ppt_y"/>
                                          </p:val>
                                        </p:tav>
                                      </p:tavLst>
                                    </p:anim>
                                  </p:childTnLst>
                                </p:cTn>
                              </p:par>
                              <p:par>
                                <p:cTn id="67" presetID="2" presetClass="entr" presetSubtype="4" fill="hold" nodeType="withEffect">
                                  <p:stCondLst>
                                    <p:cond delay="0"/>
                                  </p:stCondLst>
                                  <p:childTnLst>
                                    <p:set>
                                      <p:cBhvr>
                                        <p:cTn id="68" dur="1" fill="hold">
                                          <p:stCondLst>
                                            <p:cond delay="0"/>
                                          </p:stCondLst>
                                        </p:cTn>
                                        <p:tgtEl>
                                          <p:spTgt spid="30"/>
                                        </p:tgtEl>
                                        <p:attrNameLst>
                                          <p:attrName>style.visibility</p:attrName>
                                        </p:attrNameLst>
                                      </p:cBhvr>
                                      <p:to>
                                        <p:strVal val="visible"/>
                                      </p:to>
                                    </p:set>
                                    <p:anim calcmode="lin" valueType="num">
                                      <p:cBhvr additive="base">
                                        <p:cTn id="69" dur="500" fill="hold"/>
                                        <p:tgtEl>
                                          <p:spTgt spid="30"/>
                                        </p:tgtEl>
                                        <p:attrNameLst>
                                          <p:attrName>ppt_x</p:attrName>
                                        </p:attrNameLst>
                                      </p:cBhvr>
                                      <p:tavLst>
                                        <p:tav tm="0">
                                          <p:val>
                                            <p:strVal val="#ppt_x"/>
                                          </p:val>
                                        </p:tav>
                                        <p:tav tm="100000">
                                          <p:val>
                                            <p:strVal val="#ppt_x"/>
                                          </p:val>
                                        </p:tav>
                                      </p:tavLst>
                                    </p:anim>
                                    <p:anim calcmode="lin" valueType="num">
                                      <p:cBhvr additive="base">
                                        <p:cTn id="70" dur="500" fill="hold"/>
                                        <p:tgtEl>
                                          <p:spTgt spid="30"/>
                                        </p:tgtEl>
                                        <p:attrNameLst>
                                          <p:attrName>ppt_y</p:attrName>
                                        </p:attrNameLst>
                                      </p:cBhvr>
                                      <p:tavLst>
                                        <p:tav tm="0">
                                          <p:val>
                                            <p:strVal val="1+#ppt_h/2"/>
                                          </p:val>
                                        </p:tav>
                                        <p:tav tm="100000">
                                          <p:val>
                                            <p:strVal val="#ppt_y"/>
                                          </p:val>
                                        </p:tav>
                                      </p:tavLst>
                                    </p:anim>
                                  </p:childTnLst>
                                </p:cTn>
                              </p:par>
                              <p:par>
                                <p:cTn id="71" presetID="2" presetClass="entr" presetSubtype="4" fill="hold" nodeType="withEffect">
                                  <p:stCondLst>
                                    <p:cond delay="0"/>
                                  </p:stCondLst>
                                  <p:childTnLst>
                                    <p:set>
                                      <p:cBhvr>
                                        <p:cTn id="72" dur="1" fill="hold">
                                          <p:stCondLst>
                                            <p:cond delay="0"/>
                                          </p:stCondLst>
                                        </p:cTn>
                                        <p:tgtEl>
                                          <p:spTgt spid="31"/>
                                        </p:tgtEl>
                                        <p:attrNameLst>
                                          <p:attrName>style.visibility</p:attrName>
                                        </p:attrNameLst>
                                      </p:cBhvr>
                                      <p:to>
                                        <p:strVal val="visible"/>
                                      </p:to>
                                    </p:set>
                                    <p:anim calcmode="lin" valueType="num">
                                      <p:cBhvr additive="base">
                                        <p:cTn id="73" dur="500" fill="hold"/>
                                        <p:tgtEl>
                                          <p:spTgt spid="31"/>
                                        </p:tgtEl>
                                        <p:attrNameLst>
                                          <p:attrName>ppt_x</p:attrName>
                                        </p:attrNameLst>
                                      </p:cBhvr>
                                      <p:tavLst>
                                        <p:tav tm="0">
                                          <p:val>
                                            <p:strVal val="#ppt_x"/>
                                          </p:val>
                                        </p:tav>
                                        <p:tav tm="100000">
                                          <p:val>
                                            <p:strVal val="#ppt_x"/>
                                          </p:val>
                                        </p:tav>
                                      </p:tavLst>
                                    </p:anim>
                                    <p:anim calcmode="lin" valueType="num">
                                      <p:cBhvr additive="base">
                                        <p:cTn id="74" dur="500" fill="hold"/>
                                        <p:tgtEl>
                                          <p:spTgt spid="31"/>
                                        </p:tgtEl>
                                        <p:attrNameLst>
                                          <p:attrName>ppt_y</p:attrName>
                                        </p:attrNameLst>
                                      </p:cBhvr>
                                      <p:tavLst>
                                        <p:tav tm="0">
                                          <p:val>
                                            <p:strVal val="1+#ppt_h/2"/>
                                          </p:val>
                                        </p:tav>
                                        <p:tav tm="100000">
                                          <p:val>
                                            <p:strVal val="#ppt_y"/>
                                          </p:val>
                                        </p:tav>
                                      </p:tavLst>
                                    </p:anim>
                                  </p:childTnLst>
                                </p:cTn>
                              </p:par>
                              <p:par>
                                <p:cTn id="75" presetID="2" presetClass="entr" presetSubtype="4" fill="hold" nodeType="withEffect">
                                  <p:stCondLst>
                                    <p:cond delay="0"/>
                                  </p:stCondLst>
                                  <p:childTnLst>
                                    <p:set>
                                      <p:cBhvr>
                                        <p:cTn id="76" dur="1" fill="hold">
                                          <p:stCondLst>
                                            <p:cond delay="0"/>
                                          </p:stCondLst>
                                        </p:cTn>
                                        <p:tgtEl>
                                          <p:spTgt spid="32"/>
                                        </p:tgtEl>
                                        <p:attrNameLst>
                                          <p:attrName>style.visibility</p:attrName>
                                        </p:attrNameLst>
                                      </p:cBhvr>
                                      <p:to>
                                        <p:strVal val="visible"/>
                                      </p:to>
                                    </p:set>
                                    <p:anim calcmode="lin" valueType="num">
                                      <p:cBhvr additive="base">
                                        <p:cTn id="77" dur="500" fill="hold"/>
                                        <p:tgtEl>
                                          <p:spTgt spid="32"/>
                                        </p:tgtEl>
                                        <p:attrNameLst>
                                          <p:attrName>ppt_x</p:attrName>
                                        </p:attrNameLst>
                                      </p:cBhvr>
                                      <p:tavLst>
                                        <p:tav tm="0">
                                          <p:val>
                                            <p:strVal val="#ppt_x"/>
                                          </p:val>
                                        </p:tav>
                                        <p:tav tm="100000">
                                          <p:val>
                                            <p:strVal val="#ppt_x"/>
                                          </p:val>
                                        </p:tav>
                                      </p:tavLst>
                                    </p:anim>
                                    <p:anim calcmode="lin" valueType="num">
                                      <p:cBhvr additive="base">
                                        <p:cTn id="78" dur="500" fill="hold"/>
                                        <p:tgtEl>
                                          <p:spTgt spid="32"/>
                                        </p:tgtEl>
                                        <p:attrNameLst>
                                          <p:attrName>ppt_y</p:attrName>
                                        </p:attrNameLst>
                                      </p:cBhvr>
                                      <p:tavLst>
                                        <p:tav tm="0">
                                          <p:val>
                                            <p:strVal val="1+#ppt_h/2"/>
                                          </p:val>
                                        </p:tav>
                                        <p:tav tm="100000">
                                          <p:val>
                                            <p:strVal val="#ppt_y"/>
                                          </p:val>
                                        </p:tav>
                                      </p:tavLst>
                                    </p:anim>
                                  </p:childTnLst>
                                </p:cTn>
                              </p:par>
                              <p:par>
                                <p:cTn id="79" presetID="2" presetClass="entr" presetSubtype="4" fill="hold" grpId="0" nodeType="withEffect">
                                  <p:stCondLst>
                                    <p:cond delay="0"/>
                                  </p:stCondLst>
                                  <p:childTnLst>
                                    <p:set>
                                      <p:cBhvr>
                                        <p:cTn id="80" dur="1" fill="hold">
                                          <p:stCondLst>
                                            <p:cond delay="0"/>
                                          </p:stCondLst>
                                        </p:cTn>
                                        <p:tgtEl>
                                          <p:spTgt spid="33"/>
                                        </p:tgtEl>
                                        <p:attrNameLst>
                                          <p:attrName>style.visibility</p:attrName>
                                        </p:attrNameLst>
                                      </p:cBhvr>
                                      <p:to>
                                        <p:strVal val="visible"/>
                                      </p:to>
                                    </p:set>
                                    <p:anim calcmode="lin" valueType="num">
                                      <p:cBhvr additive="base">
                                        <p:cTn id="81" dur="500" fill="hold"/>
                                        <p:tgtEl>
                                          <p:spTgt spid="33"/>
                                        </p:tgtEl>
                                        <p:attrNameLst>
                                          <p:attrName>ppt_x</p:attrName>
                                        </p:attrNameLst>
                                      </p:cBhvr>
                                      <p:tavLst>
                                        <p:tav tm="0">
                                          <p:val>
                                            <p:strVal val="#ppt_x"/>
                                          </p:val>
                                        </p:tav>
                                        <p:tav tm="100000">
                                          <p:val>
                                            <p:strVal val="#ppt_x"/>
                                          </p:val>
                                        </p:tav>
                                      </p:tavLst>
                                    </p:anim>
                                    <p:anim calcmode="lin" valueType="num">
                                      <p:cBhvr additive="base">
                                        <p:cTn id="82" dur="500" fill="hold"/>
                                        <p:tgtEl>
                                          <p:spTgt spid="33"/>
                                        </p:tgtEl>
                                        <p:attrNameLst>
                                          <p:attrName>ppt_y</p:attrName>
                                        </p:attrNameLst>
                                      </p:cBhvr>
                                      <p:tavLst>
                                        <p:tav tm="0">
                                          <p:val>
                                            <p:strVal val="1+#ppt_h/2"/>
                                          </p:val>
                                        </p:tav>
                                        <p:tav tm="100000">
                                          <p:val>
                                            <p:strVal val="#ppt_y"/>
                                          </p:val>
                                        </p:tav>
                                      </p:tavLst>
                                    </p:anim>
                                  </p:childTnLst>
                                </p:cTn>
                              </p:par>
                              <p:par>
                                <p:cTn id="83" presetID="2" presetClass="entr" presetSubtype="4" fill="hold" grpId="0" nodeType="withEffect">
                                  <p:stCondLst>
                                    <p:cond delay="0"/>
                                  </p:stCondLst>
                                  <p:childTnLst>
                                    <p:set>
                                      <p:cBhvr>
                                        <p:cTn id="84" dur="1" fill="hold">
                                          <p:stCondLst>
                                            <p:cond delay="0"/>
                                          </p:stCondLst>
                                        </p:cTn>
                                        <p:tgtEl>
                                          <p:spTgt spid="34"/>
                                        </p:tgtEl>
                                        <p:attrNameLst>
                                          <p:attrName>style.visibility</p:attrName>
                                        </p:attrNameLst>
                                      </p:cBhvr>
                                      <p:to>
                                        <p:strVal val="visible"/>
                                      </p:to>
                                    </p:set>
                                    <p:anim calcmode="lin" valueType="num">
                                      <p:cBhvr additive="base">
                                        <p:cTn id="85" dur="500" fill="hold"/>
                                        <p:tgtEl>
                                          <p:spTgt spid="34"/>
                                        </p:tgtEl>
                                        <p:attrNameLst>
                                          <p:attrName>ppt_x</p:attrName>
                                        </p:attrNameLst>
                                      </p:cBhvr>
                                      <p:tavLst>
                                        <p:tav tm="0">
                                          <p:val>
                                            <p:strVal val="#ppt_x"/>
                                          </p:val>
                                        </p:tav>
                                        <p:tav tm="100000">
                                          <p:val>
                                            <p:strVal val="#ppt_x"/>
                                          </p:val>
                                        </p:tav>
                                      </p:tavLst>
                                    </p:anim>
                                    <p:anim calcmode="lin" valueType="num">
                                      <p:cBhvr additive="base">
                                        <p:cTn id="86" dur="500" fill="hold"/>
                                        <p:tgtEl>
                                          <p:spTgt spid="34"/>
                                        </p:tgtEl>
                                        <p:attrNameLst>
                                          <p:attrName>ppt_y</p:attrName>
                                        </p:attrNameLst>
                                      </p:cBhvr>
                                      <p:tavLst>
                                        <p:tav tm="0">
                                          <p:val>
                                            <p:strVal val="1+#ppt_h/2"/>
                                          </p:val>
                                        </p:tav>
                                        <p:tav tm="100000">
                                          <p:val>
                                            <p:strVal val="#ppt_y"/>
                                          </p:val>
                                        </p:tav>
                                      </p:tavLst>
                                    </p:anim>
                                  </p:childTnLst>
                                </p:cTn>
                              </p:par>
                              <p:par>
                                <p:cTn id="87" presetID="2" presetClass="entr" presetSubtype="4" fill="hold" grpId="0" nodeType="withEffect">
                                  <p:stCondLst>
                                    <p:cond delay="0"/>
                                  </p:stCondLst>
                                  <p:childTnLst>
                                    <p:set>
                                      <p:cBhvr>
                                        <p:cTn id="88" dur="1" fill="hold">
                                          <p:stCondLst>
                                            <p:cond delay="0"/>
                                          </p:stCondLst>
                                        </p:cTn>
                                        <p:tgtEl>
                                          <p:spTgt spid="35"/>
                                        </p:tgtEl>
                                        <p:attrNameLst>
                                          <p:attrName>style.visibility</p:attrName>
                                        </p:attrNameLst>
                                      </p:cBhvr>
                                      <p:to>
                                        <p:strVal val="visible"/>
                                      </p:to>
                                    </p:set>
                                    <p:anim calcmode="lin" valueType="num">
                                      <p:cBhvr additive="base">
                                        <p:cTn id="89" dur="500" fill="hold"/>
                                        <p:tgtEl>
                                          <p:spTgt spid="35"/>
                                        </p:tgtEl>
                                        <p:attrNameLst>
                                          <p:attrName>ppt_x</p:attrName>
                                        </p:attrNameLst>
                                      </p:cBhvr>
                                      <p:tavLst>
                                        <p:tav tm="0">
                                          <p:val>
                                            <p:strVal val="#ppt_x"/>
                                          </p:val>
                                        </p:tav>
                                        <p:tav tm="100000">
                                          <p:val>
                                            <p:strVal val="#ppt_x"/>
                                          </p:val>
                                        </p:tav>
                                      </p:tavLst>
                                    </p:anim>
                                    <p:anim calcmode="lin" valueType="num">
                                      <p:cBhvr additive="base">
                                        <p:cTn id="90" dur="500" fill="hold"/>
                                        <p:tgtEl>
                                          <p:spTgt spid="35"/>
                                        </p:tgtEl>
                                        <p:attrNameLst>
                                          <p:attrName>ppt_y</p:attrName>
                                        </p:attrNameLst>
                                      </p:cBhvr>
                                      <p:tavLst>
                                        <p:tav tm="0">
                                          <p:val>
                                            <p:strVal val="1+#ppt_h/2"/>
                                          </p:val>
                                        </p:tav>
                                        <p:tav tm="100000">
                                          <p:val>
                                            <p:strVal val="#ppt_y"/>
                                          </p:val>
                                        </p:tav>
                                      </p:tavLst>
                                    </p:anim>
                                  </p:childTnLst>
                                </p:cTn>
                              </p:par>
                              <p:par>
                                <p:cTn id="91" presetID="2" presetClass="entr" presetSubtype="4" fill="hold" grpId="0" nodeType="withEffect">
                                  <p:stCondLst>
                                    <p:cond delay="0"/>
                                  </p:stCondLst>
                                  <p:childTnLst>
                                    <p:set>
                                      <p:cBhvr>
                                        <p:cTn id="92" dur="1" fill="hold">
                                          <p:stCondLst>
                                            <p:cond delay="0"/>
                                          </p:stCondLst>
                                        </p:cTn>
                                        <p:tgtEl>
                                          <p:spTgt spid="36"/>
                                        </p:tgtEl>
                                        <p:attrNameLst>
                                          <p:attrName>style.visibility</p:attrName>
                                        </p:attrNameLst>
                                      </p:cBhvr>
                                      <p:to>
                                        <p:strVal val="visible"/>
                                      </p:to>
                                    </p:set>
                                    <p:anim calcmode="lin" valueType="num">
                                      <p:cBhvr additive="base">
                                        <p:cTn id="93" dur="500" fill="hold"/>
                                        <p:tgtEl>
                                          <p:spTgt spid="36"/>
                                        </p:tgtEl>
                                        <p:attrNameLst>
                                          <p:attrName>ppt_x</p:attrName>
                                        </p:attrNameLst>
                                      </p:cBhvr>
                                      <p:tavLst>
                                        <p:tav tm="0">
                                          <p:val>
                                            <p:strVal val="#ppt_x"/>
                                          </p:val>
                                        </p:tav>
                                        <p:tav tm="100000">
                                          <p:val>
                                            <p:strVal val="#ppt_x"/>
                                          </p:val>
                                        </p:tav>
                                      </p:tavLst>
                                    </p:anim>
                                    <p:anim calcmode="lin" valueType="num">
                                      <p:cBhvr additive="base">
                                        <p:cTn id="94" dur="500" fill="hold"/>
                                        <p:tgtEl>
                                          <p:spTgt spid="36"/>
                                        </p:tgtEl>
                                        <p:attrNameLst>
                                          <p:attrName>ppt_y</p:attrName>
                                        </p:attrNameLst>
                                      </p:cBhvr>
                                      <p:tavLst>
                                        <p:tav tm="0">
                                          <p:val>
                                            <p:strVal val="1+#ppt_h/2"/>
                                          </p:val>
                                        </p:tav>
                                        <p:tav tm="100000">
                                          <p:val>
                                            <p:strVal val="#ppt_y"/>
                                          </p:val>
                                        </p:tav>
                                      </p:tavLst>
                                    </p:anim>
                                  </p:childTnLst>
                                </p:cTn>
                              </p:par>
                              <p:par>
                                <p:cTn id="95" presetID="2" presetClass="entr" presetSubtype="4" fill="hold" grpId="0" nodeType="withEffect">
                                  <p:stCondLst>
                                    <p:cond delay="0"/>
                                  </p:stCondLst>
                                  <p:childTnLst>
                                    <p:set>
                                      <p:cBhvr>
                                        <p:cTn id="96" dur="1" fill="hold">
                                          <p:stCondLst>
                                            <p:cond delay="0"/>
                                          </p:stCondLst>
                                        </p:cTn>
                                        <p:tgtEl>
                                          <p:spTgt spid="37"/>
                                        </p:tgtEl>
                                        <p:attrNameLst>
                                          <p:attrName>style.visibility</p:attrName>
                                        </p:attrNameLst>
                                      </p:cBhvr>
                                      <p:to>
                                        <p:strVal val="visible"/>
                                      </p:to>
                                    </p:set>
                                    <p:anim calcmode="lin" valueType="num">
                                      <p:cBhvr additive="base">
                                        <p:cTn id="97" dur="500" fill="hold"/>
                                        <p:tgtEl>
                                          <p:spTgt spid="37"/>
                                        </p:tgtEl>
                                        <p:attrNameLst>
                                          <p:attrName>ppt_x</p:attrName>
                                        </p:attrNameLst>
                                      </p:cBhvr>
                                      <p:tavLst>
                                        <p:tav tm="0">
                                          <p:val>
                                            <p:strVal val="#ppt_x"/>
                                          </p:val>
                                        </p:tav>
                                        <p:tav tm="100000">
                                          <p:val>
                                            <p:strVal val="#ppt_x"/>
                                          </p:val>
                                        </p:tav>
                                      </p:tavLst>
                                    </p:anim>
                                    <p:anim calcmode="lin" valueType="num">
                                      <p:cBhvr additive="base">
                                        <p:cTn id="98" dur="500" fill="hold"/>
                                        <p:tgtEl>
                                          <p:spTgt spid="3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8" grpId="0"/>
      <p:bldP spid="20" grpId="0"/>
      <p:bldP spid="22" grpId="0"/>
      <p:bldP spid="23" grpId="0" animBg="1"/>
      <p:bldP spid="24" grpId="0"/>
      <p:bldP spid="33" grpId="0" animBg="1"/>
      <p:bldP spid="34" grpId="0"/>
      <p:bldP spid="35" grpId="0" animBg="1"/>
      <p:bldP spid="36" grpId="0"/>
      <p:bldP spid="3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equal variance assumptions, and normality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identify multicollinearity and outliers and data transformation.  </a:t>
            </a:r>
            <a:endParaRPr lang="en-US" sz="1900" dirty="0">
              <a:latin typeface="Calibri" panose="020F0502020204030204" pitchFamily="34" charset="0"/>
              <a:ea typeface="SimSun" panose="02010600030101010101" pitchFamily="2" charset="-122"/>
            </a:endParaRP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8: Deep learning basics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Deep learning advances: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a:t>
            </a:r>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6F740-5136-0128-0272-E819985DBF05}"/>
              </a:ext>
            </a:extLst>
          </p:cNvPr>
          <p:cNvSpPr>
            <a:spLocks noGrp="1"/>
          </p:cNvSpPr>
          <p:nvPr>
            <p:ph type="title"/>
          </p:nvPr>
        </p:nvSpPr>
        <p:spPr/>
        <p:txBody>
          <a:bodyPr/>
          <a:lstStyle/>
          <a:p>
            <a:r>
              <a:rPr lang="en-CA" altLang="zh-CN" dirty="0"/>
              <a:t>Learning rate</a:t>
            </a:r>
            <a:endParaRPr lang="zh-CN" altLang="en-US" dirty="0"/>
          </a:p>
        </p:txBody>
      </p:sp>
      <p:sp>
        <p:nvSpPr>
          <p:cNvPr id="3" name="Content Placeholder 2">
            <a:extLst>
              <a:ext uri="{FF2B5EF4-FFF2-40B4-BE49-F238E27FC236}">
                <a16:creationId xmlns:a16="http://schemas.microsoft.com/office/drawing/2014/main" id="{FAB38916-F1FF-E792-2080-F8DCCCEE576A}"/>
              </a:ext>
            </a:extLst>
          </p:cNvPr>
          <p:cNvSpPr>
            <a:spLocks noGrp="1"/>
          </p:cNvSpPr>
          <p:nvPr>
            <p:ph idx="1"/>
          </p:nvPr>
        </p:nvSpPr>
        <p:spPr/>
        <p:txBody>
          <a:bodyPr/>
          <a:lstStyle/>
          <a:p>
            <a:r>
              <a:rPr lang="en-CA" altLang="zh-CN" dirty="0"/>
              <a:t>How big/small the steps are gradient descent takes into the direction of the local minimum are determined by the learning rate, which figures out how fast or slow we will move towards the optimal weights.</a:t>
            </a:r>
            <a:endParaRPr lang="zh-CN" altLang="en-US" dirty="0"/>
          </a:p>
        </p:txBody>
      </p:sp>
      <p:sp>
        <p:nvSpPr>
          <p:cNvPr id="4" name="Slide Number Placeholder 3">
            <a:extLst>
              <a:ext uri="{FF2B5EF4-FFF2-40B4-BE49-F238E27FC236}">
                <a16:creationId xmlns:a16="http://schemas.microsoft.com/office/drawing/2014/main" id="{F9186C00-C684-4CAD-D504-59F13074E9A2}"/>
              </a:ext>
            </a:extLst>
          </p:cNvPr>
          <p:cNvSpPr>
            <a:spLocks noGrp="1"/>
          </p:cNvSpPr>
          <p:nvPr>
            <p:ph type="sldNum" sz="quarter" idx="12"/>
          </p:nvPr>
        </p:nvSpPr>
        <p:spPr/>
        <p:txBody>
          <a:bodyPr/>
          <a:lstStyle/>
          <a:p>
            <a:fld id="{998FC6E2-3800-4EB0-A18D-3856D6660061}" type="slidenum">
              <a:rPr lang="en-US" smtClean="0"/>
              <a:t>30</a:t>
            </a:fld>
            <a:endParaRPr lang="en-US"/>
          </a:p>
        </p:txBody>
      </p:sp>
      <p:pic>
        <p:nvPicPr>
          <p:cNvPr id="11266" name="Picture 2">
            <a:extLst>
              <a:ext uri="{FF2B5EF4-FFF2-40B4-BE49-F238E27FC236}">
                <a16:creationId xmlns:a16="http://schemas.microsoft.com/office/drawing/2014/main" id="{206379BE-EE23-AFE4-5F73-78F33D38DE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76186" y="501650"/>
            <a:ext cx="4313720" cy="830391"/>
          </a:xfrm>
          <a:prstGeom prst="rect">
            <a:avLst/>
          </a:prstGeom>
          <a:noFill/>
          <a:extLst>
            <a:ext uri="{909E8E84-426E-40DD-AFC4-6F175D3DCCD1}">
              <a14:hiddenFill xmlns:a14="http://schemas.microsoft.com/office/drawing/2010/main">
                <a:solidFill>
                  <a:srgbClr val="FFFFFF"/>
                </a:solidFill>
              </a14:hiddenFill>
            </a:ext>
          </a:extLst>
        </p:spPr>
      </p:pic>
      <p:pic>
        <p:nvPicPr>
          <p:cNvPr id="11268" name="Picture 4">
            <a:extLst>
              <a:ext uri="{FF2B5EF4-FFF2-40B4-BE49-F238E27FC236}">
                <a16:creationId xmlns:a16="http://schemas.microsoft.com/office/drawing/2014/main" id="{BAE01E3E-825D-80E5-1CD0-84A56EE6F39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9486" y="3429000"/>
            <a:ext cx="7904346" cy="30638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234754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8BDC-EE4D-3041-0530-41E4B69DC603}"/>
              </a:ext>
            </a:extLst>
          </p:cNvPr>
          <p:cNvSpPr>
            <a:spLocks noGrp="1"/>
          </p:cNvSpPr>
          <p:nvPr>
            <p:ph type="title"/>
          </p:nvPr>
        </p:nvSpPr>
        <p:spPr/>
        <p:txBody>
          <a:bodyPr/>
          <a:lstStyle/>
          <a:p>
            <a:r>
              <a:rPr lang="en-US" dirty="0"/>
              <a:t>Model training </a:t>
            </a:r>
          </a:p>
        </p:txBody>
      </p:sp>
      <p:sp>
        <p:nvSpPr>
          <p:cNvPr id="3" name="Content Placeholder 2">
            <a:extLst>
              <a:ext uri="{FF2B5EF4-FFF2-40B4-BE49-F238E27FC236}">
                <a16:creationId xmlns:a16="http://schemas.microsoft.com/office/drawing/2014/main" id="{55F09566-9F70-FCA7-B429-3E70BB7D148C}"/>
              </a:ext>
            </a:extLst>
          </p:cNvPr>
          <p:cNvSpPr>
            <a:spLocks noGrp="1"/>
          </p:cNvSpPr>
          <p:nvPr>
            <p:ph idx="1"/>
          </p:nvPr>
        </p:nvSpPr>
        <p:spPr>
          <a:xfrm>
            <a:off x="5854520" y="1972660"/>
            <a:ext cx="5223383" cy="2297564"/>
          </a:xfrm>
        </p:spPr>
        <p:txBody>
          <a:bodyPr>
            <a:noAutofit/>
          </a:bodyPr>
          <a:lstStyle/>
          <a:p>
            <a:r>
              <a:rPr lang="en-US" sz="2000" dirty="0"/>
              <a:t>F</a:t>
            </a:r>
            <a:r>
              <a:rPr lang="en-US" altLang="zh-CN" sz="2000" dirty="0"/>
              <a:t>eed forward</a:t>
            </a:r>
          </a:p>
          <a:p>
            <a:pPr lvl="1"/>
            <a:r>
              <a:rPr lang="en-US" sz="2000" dirty="0"/>
              <a:t>input training data at the input layer, and it travels from input to hidden and from hidden to the output layer</a:t>
            </a:r>
          </a:p>
          <a:p>
            <a:pPr lvl="1"/>
            <a:endParaRPr lang="en-US" sz="2000" dirty="0"/>
          </a:p>
          <a:p>
            <a:r>
              <a:rPr lang="en-US" sz="2000" dirty="0"/>
              <a:t>Back propagation</a:t>
            </a:r>
          </a:p>
          <a:p>
            <a:pPr lvl="1"/>
            <a:r>
              <a:rPr lang="en-US" sz="2000" dirty="0"/>
              <a:t>a widely used algorithm for training feedforward artificial neural networks</a:t>
            </a:r>
          </a:p>
          <a:p>
            <a:pPr lvl="1"/>
            <a:r>
              <a:rPr lang="en-US" sz="2000" dirty="0"/>
              <a:t>feed forward the values </a:t>
            </a:r>
          </a:p>
          <a:p>
            <a:pPr lvl="1"/>
            <a:r>
              <a:rPr lang="en-US" sz="2000" dirty="0"/>
              <a:t>calculate the error and propagate it back to the earlier layers.</a:t>
            </a:r>
          </a:p>
          <a:p>
            <a:endParaRPr lang="en-US" sz="2000" dirty="0"/>
          </a:p>
        </p:txBody>
      </p:sp>
      <p:pic>
        <p:nvPicPr>
          <p:cNvPr id="5122" name="Picture 2">
            <a:extLst>
              <a:ext uri="{FF2B5EF4-FFF2-40B4-BE49-F238E27FC236}">
                <a16:creationId xmlns:a16="http://schemas.microsoft.com/office/drawing/2014/main" id="{5187D832-0730-3D2D-C6AB-AA1A2A6F0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60122" y="1422226"/>
            <a:ext cx="3938331" cy="2686310"/>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D8539363-D5E9-B23A-CBA7-BC89AF64A384}"/>
              </a:ext>
            </a:extLst>
          </p:cNvPr>
          <p:cNvSpPr txBox="1"/>
          <p:nvPr/>
        </p:nvSpPr>
        <p:spPr>
          <a:xfrm>
            <a:off x="8125451" y="6604235"/>
            <a:ext cx="4166484" cy="256545"/>
          </a:xfrm>
          <a:prstGeom prst="rect">
            <a:avLst/>
          </a:prstGeom>
          <a:noFill/>
        </p:spPr>
        <p:txBody>
          <a:bodyPr wrap="square">
            <a:spAutoFit/>
          </a:bodyPr>
          <a:lstStyle/>
          <a:p>
            <a:r>
              <a:rPr lang="en-US" sz="1067" dirty="0"/>
              <a:t>https://medium.com/@jorgesleonel/backpropagation-cc81e9c772fd</a:t>
            </a:r>
          </a:p>
        </p:txBody>
      </p:sp>
      <p:cxnSp>
        <p:nvCxnSpPr>
          <p:cNvPr id="28" name="Straight Arrow Connector 27">
            <a:extLst>
              <a:ext uri="{FF2B5EF4-FFF2-40B4-BE49-F238E27FC236}">
                <a16:creationId xmlns:a16="http://schemas.microsoft.com/office/drawing/2014/main" id="{921DFF7C-343C-1069-7E18-CF289D9260EB}"/>
              </a:ext>
            </a:extLst>
          </p:cNvPr>
          <p:cNvCxnSpPr/>
          <p:nvPr/>
        </p:nvCxnSpPr>
        <p:spPr>
          <a:xfrm flipH="1" flipV="1">
            <a:off x="3053919" y="2829017"/>
            <a:ext cx="1980" cy="493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Slide Number Placeholder 7">
            <a:extLst>
              <a:ext uri="{FF2B5EF4-FFF2-40B4-BE49-F238E27FC236}">
                <a16:creationId xmlns:a16="http://schemas.microsoft.com/office/drawing/2014/main" id="{0EC6D320-9B34-22A8-47E2-1DD856D02F3C}"/>
              </a:ext>
            </a:extLst>
          </p:cNvPr>
          <p:cNvSpPr>
            <a:spLocks noGrp="1"/>
          </p:cNvSpPr>
          <p:nvPr>
            <p:ph type="sldNum" sz="quarter" idx="12"/>
          </p:nvPr>
        </p:nvSpPr>
        <p:spPr/>
        <p:txBody>
          <a:bodyPr/>
          <a:lstStyle/>
          <a:p>
            <a:fld id="{B82CCC60-E8CD-4174-8B1A-7DF615B22EEF}" type="slidenum">
              <a:rPr lang="en-US" smtClean="0"/>
              <a:pPr/>
              <a:t>31</a:t>
            </a:fld>
            <a:endParaRPr lang="en-US"/>
          </a:p>
        </p:txBody>
      </p:sp>
      <p:pic>
        <p:nvPicPr>
          <p:cNvPr id="26" name="Picture 4">
            <a:extLst>
              <a:ext uri="{FF2B5EF4-FFF2-40B4-BE49-F238E27FC236}">
                <a16:creationId xmlns:a16="http://schemas.microsoft.com/office/drawing/2014/main" id="{1AEF996D-E91A-44B8-F472-298FB38741A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52692" y="4378489"/>
            <a:ext cx="2959658" cy="2342986"/>
          </a:xfrm>
          <a:prstGeom prst="rect">
            <a:avLst/>
          </a:prstGeom>
          <a:noFill/>
          <a:extLst>
            <a:ext uri="{909E8E84-426E-40DD-AFC4-6F175D3DCCD1}">
              <a14:hiddenFill xmlns:a14="http://schemas.microsoft.com/office/drawing/2010/main">
                <a:solidFill>
                  <a:srgbClr val="FFFFFF"/>
                </a:solidFill>
              </a14:hiddenFill>
            </a:ext>
          </a:extLst>
        </p:spPr>
      </p:pic>
      <p:pic>
        <p:nvPicPr>
          <p:cNvPr id="5155" name="Picture 5154">
            <a:extLst>
              <a:ext uri="{FF2B5EF4-FFF2-40B4-BE49-F238E27FC236}">
                <a16:creationId xmlns:a16="http://schemas.microsoft.com/office/drawing/2014/main" id="{02F3B7BF-0FEF-D1E7-FECD-9180C35B1878}"/>
              </a:ext>
            </a:extLst>
          </p:cNvPr>
          <p:cNvPicPr>
            <a:picLocks noChangeAspect="1"/>
          </p:cNvPicPr>
          <p:nvPr/>
        </p:nvPicPr>
        <p:blipFill rotWithShape="1">
          <a:blip r:embed="rId5"/>
          <a:srcRect t="14569"/>
          <a:stretch/>
        </p:blipFill>
        <p:spPr>
          <a:xfrm>
            <a:off x="4317199" y="5081494"/>
            <a:ext cx="1642096" cy="470469"/>
          </a:xfrm>
          <a:prstGeom prst="rect">
            <a:avLst/>
          </a:prstGeom>
          <a:ln>
            <a:solidFill>
              <a:srgbClr val="00B050"/>
            </a:solidFill>
          </a:ln>
        </p:spPr>
      </p:pic>
      <p:pic>
        <p:nvPicPr>
          <p:cNvPr id="5156" name="Picture 2">
            <a:extLst>
              <a:ext uri="{FF2B5EF4-FFF2-40B4-BE49-F238E27FC236}">
                <a16:creationId xmlns:a16="http://schemas.microsoft.com/office/drawing/2014/main" id="{3846D85E-E05A-4065-F8B4-97FCD5C024E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212350" y="5845138"/>
            <a:ext cx="2443997" cy="470469"/>
          </a:xfrm>
          <a:prstGeom prst="rect">
            <a:avLst/>
          </a:prstGeom>
          <a:noFill/>
          <a:ln>
            <a:solidFill>
              <a:srgbClr val="00B050"/>
            </a:solid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174738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547109-6071-55B3-EF9E-4DD45054258C}"/>
              </a:ext>
            </a:extLst>
          </p:cNvPr>
          <p:cNvSpPr>
            <a:spLocks noGrp="1"/>
          </p:cNvSpPr>
          <p:nvPr>
            <p:ph type="title"/>
          </p:nvPr>
        </p:nvSpPr>
        <p:spPr/>
        <p:txBody>
          <a:bodyPr/>
          <a:lstStyle/>
          <a:p>
            <a:r>
              <a:rPr lang="en-US" dirty="0"/>
              <a:t>Model evaluation: </a:t>
            </a:r>
            <a:r>
              <a:rPr lang="en-CA" altLang="zh-CN" sz="4400" dirty="0"/>
              <a:t>Metrics</a:t>
            </a:r>
            <a:endParaRPr lang="zh-CN" altLang="en-US" dirty="0"/>
          </a:p>
        </p:txBody>
      </p:sp>
      <p:sp>
        <p:nvSpPr>
          <p:cNvPr id="3" name="Content Placeholder 2">
            <a:extLst>
              <a:ext uri="{FF2B5EF4-FFF2-40B4-BE49-F238E27FC236}">
                <a16:creationId xmlns:a16="http://schemas.microsoft.com/office/drawing/2014/main" id="{08F8894E-6198-2FB3-0417-996ECFA19B12}"/>
              </a:ext>
            </a:extLst>
          </p:cNvPr>
          <p:cNvSpPr>
            <a:spLocks noGrp="1"/>
          </p:cNvSpPr>
          <p:nvPr>
            <p:ph idx="1"/>
          </p:nvPr>
        </p:nvSpPr>
        <p:spPr>
          <a:xfrm>
            <a:off x="992470" y="1703543"/>
            <a:ext cx="6126374" cy="4534063"/>
          </a:xfrm>
        </p:spPr>
        <p:txBody>
          <a:bodyPr>
            <a:normAutofit/>
          </a:bodyPr>
          <a:lstStyle/>
          <a:p>
            <a:r>
              <a:rPr lang="en-CA" altLang="zh-CN" sz="2000" dirty="0"/>
              <a:t>Metrics help in evaluating deep learning models on </a:t>
            </a:r>
            <a:r>
              <a:rPr lang="en-CA" altLang="zh-CN" sz="2000" dirty="0">
                <a:solidFill>
                  <a:srgbClr val="FF0000"/>
                </a:solidFill>
              </a:rPr>
              <a:t>test dataset</a:t>
            </a:r>
            <a:r>
              <a:rPr lang="en-CA" altLang="zh-CN" sz="2000" dirty="0"/>
              <a:t>. Metrics are used to monitor and measure the performance of model. Metrics are not differentiable but in some cases is differentiable as can be used both as loss function(Regularization added) and a metric. </a:t>
            </a:r>
          </a:p>
          <a:p>
            <a:r>
              <a:rPr lang="en-CA" altLang="zh-CN" sz="2000" dirty="0"/>
              <a:t>Regression: </a:t>
            </a:r>
          </a:p>
          <a:p>
            <a:pPr lvl="1"/>
            <a:r>
              <a:rPr lang="en-CA" altLang="zh-CN" sz="1600" dirty="0">
                <a:solidFill>
                  <a:schemeClr val="accent1"/>
                </a:solidFill>
              </a:rPr>
              <a:t>Mean squared values</a:t>
            </a:r>
            <a:r>
              <a:rPr lang="en-CA" altLang="zh-CN" sz="1600" dirty="0"/>
              <a:t> (MSE), </a:t>
            </a:r>
          </a:p>
          <a:p>
            <a:pPr lvl="1"/>
            <a:r>
              <a:rPr lang="en-CA" altLang="zh-CN" sz="1600" dirty="0"/>
              <a:t>Root Mean Squared Error (RMSE), </a:t>
            </a:r>
            <a:r>
              <a:rPr lang="en-CA" sz="1600" dirty="0"/>
              <a:t>the units of the RMSE are the same as the original units of the target value that is being predicted.</a:t>
            </a:r>
            <a:endParaRPr lang="en-CA" altLang="zh-CN" sz="1600" dirty="0"/>
          </a:p>
          <a:p>
            <a:pPr lvl="1"/>
            <a:r>
              <a:rPr lang="en-CA" altLang="zh-CN" sz="1600" dirty="0"/>
              <a:t>Mean absolute error (MAE), t</a:t>
            </a:r>
            <a:r>
              <a:rPr lang="en-CA" sz="1600" dirty="0"/>
              <a:t>he units of the error score match the units of the target value that is being predicted.</a:t>
            </a:r>
            <a:endParaRPr lang="en-CA" altLang="zh-CN" sz="1600" dirty="0"/>
          </a:p>
          <a:p>
            <a:r>
              <a:rPr lang="en-CA" altLang="zh-CN" sz="2000" dirty="0"/>
              <a:t>Classification:  a lot, precision, accuracy, F1 score, Recall, ROC </a:t>
            </a:r>
            <a:r>
              <a:rPr lang="en-CA" altLang="zh-CN" sz="2000" dirty="0" err="1"/>
              <a:t>cruve</a:t>
            </a:r>
            <a:r>
              <a:rPr lang="en-CA" altLang="zh-CN" sz="2000" dirty="0"/>
              <a:t>, etc. </a:t>
            </a:r>
            <a:endParaRPr lang="zh-CN" altLang="en-US" sz="2000" dirty="0"/>
          </a:p>
        </p:txBody>
      </p:sp>
      <p:sp>
        <p:nvSpPr>
          <p:cNvPr id="4" name="Slide Number Placeholder 3">
            <a:extLst>
              <a:ext uri="{FF2B5EF4-FFF2-40B4-BE49-F238E27FC236}">
                <a16:creationId xmlns:a16="http://schemas.microsoft.com/office/drawing/2014/main" id="{A934C4F1-DABC-2BCF-BD0B-89031E0C9F71}"/>
              </a:ext>
            </a:extLst>
          </p:cNvPr>
          <p:cNvSpPr>
            <a:spLocks noGrp="1"/>
          </p:cNvSpPr>
          <p:nvPr>
            <p:ph type="sldNum" sz="quarter" idx="12"/>
          </p:nvPr>
        </p:nvSpPr>
        <p:spPr/>
        <p:txBody>
          <a:bodyPr/>
          <a:lstStyle/>
          <a:p>
            <a:fld id="{998FC6E2-3800-4EB0-A18D-3856D6660061}" type="slidenum">
              <a:rPr lang="en-US" smtClean="0"/>
              <a:t>32</a:t>
            </a:fld>
            <a:endParaRPr lang="en-US"/>
          </a:p>
        </p:txBody>
      </p:sp>
      <p:pic>
        <p:nvPicPr>
          <p:cNvPr id="8196" name="Picture 4">
            <a:extLst>
              <a:ext uri="{FF2B5EF4-FFF2-40B4-BE49-F238E27FC236}">
                <a16:creationId xmlns:a16="http://schemas.microsoft.com/office/drawing/2014/main" id="{C6A68A91-12B2-B5B6-8859-5DF088E3C7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293" r="27223"/>
          <a:stretch/>
        </p:blipFill>
        <p:spPr bwMode="auto">
          <a:xfrm>
            <a:off x="9267662" y="1923557"/>
            <a:ext cx="2588965" cy="944173"/>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a:extLst>
              <a:ext uri="{FF2B5EF4-FFF2-40B4-BE49-F238E27FC236}">
                <a16:creationId xmlns:a16="http://schemas.microsoft.com/office/drawing/2014/main" id="{2E0E2302-2CBF-BCD8-3D04-125DDD4C9228}"/>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4045" r="22060"/>
          <a:stretch/>
        </p:blipFill>
        <p:spPr bwMode="auto">
          <a:xfrm>
            <a:off x="9219419" y="989882"/>
            <a:ext cx="2685449" cy="906389"/>
          </a:xfrm>
          <a:prstGeom prst="rect">
            <a:avLst/>
          </a:prstGeom>
          <a:noFill/>
          <a:ln>
            <a:solidFill>
              <a:srgbClr val="FF0000"/>
            </a:solidFill>
          </a:ln>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35218EBF-54A2-B8A1-6D41-C6F3F9E9BC63}"/>
              </a:ext>
            </a:extLst>
          </p:cNvPr>
          <p:cNvSpPr txBox="1"/>
          <p:nvPr/>
        </p:nvSpPr>
        <p:spPr>
          <a:xfrm>
            <a:off x="9525" y="1947551"/>
            <a:ext cx="1358526" cy="1200329"/>
          </a:xfrm>
          <a:prstGeom prst="rect">
            <a:avLst/>
          </a:prstGeom>
          <a:noFill/>
        </p:spPr>
        <p:txBody>
          <a:bodyPr wrap="square" rtlCol="0">
            <a:spAutoFit/>
          </a:bodyPr>
          <a:lstStyle/>
          <a:p>
            <a:r>
              <a:rPr lang="en-CA" altLang="zh-CN" dirty="0">
                <a:solidFill>
                  <a:schemeClr val="accent1"/>
                </a:solidFill>
              </a:rPr>
              <a:t>Does that sound like our criteria combos 5?</a:t>
            </a:r>
            <a:endParaRPr lang="zh-CN" altLang="en-US" dirty="0">
              <a:solidFill>
                <a:schemeClr val="accent1"/>
              </a:solidFill>
            </a:endParaRPr>
          </a:p>
        </p:txBody>
      </p:sp>
      <p:sp>
        <p:nvSpPr>
          <p:cNvPr id="8193" name="TextBox 8192">
            <a:extLst>
              <a:ext uri="{FF2B5EF4-FFF2-40B4-BE49-F238E27FC236}">
                <a16:creationId xmlns:a16="http://schemas.microsoft.com/office/drawing/2014/main" id="{3C2929DE-4F98-A543-2182-1A85DAEAB1FF}"/>
              </a:ext>
            </a:extLst>
          </p:cNvPr>
          <p:cNvSpPr txBox="1"/>
          <p:nvPr/>
        </p:nvSpPr>
        <p:spPr>
          <a:xfrm>
            <a:off x="7611616" y="2879235"/>
            <a:ext cx="1458220" cy="369332"/>
          </a:xfrm>
          <a:prstGeom prst="rect">
            <a:avLst/>
          </a:prstGeom>
          <a:noFill/>
        </p:spPr>
        <p:txBody>
          <a:bodyPr wrap="none" rtlCol="0">
            <a:spAutoFit/>
          </a:bodyPr>
          <a:lstStyle/>
          <a:p>
            <a:r>
              <a:rPr lang="en-CA" altLang="zh-CN" dirty="0"/>
              <a:t>Classification</a:t>
            </a:r>
            <a:endParaRPr lang="zh-CN" altLang="en-US" dirty="0"/>
          </a:p>
        </p:txBody>
      </p:sp>
      <p:sp>
        <p:nvSpPr>
          <p:cNvPr id="8195" name="TextBox 8194">
            <a:extLst>
              <a:ext uri="{FF2B5EF4-FFF2-40B4-BE49-F238E27FC236}">
                <a16:creationId xmlns:a16="http://schemas.microsoft.com/office/drawing/2014/main" id="{A9E17431-F049-F9CE-D503-33E25BF76893}"/>
              </a:ext>
            </a:extLst>
          </p:cNvPr>
          <p:cNvSpPr txBox="1"/>
          <p:nvPr/>
        </p:nvSpPr>
        <p:spPr>
          <a:xfrm>
            <a:off x="7673283" y="1641002"/>
            <a:ext cx="1198726" cy="369332"/>
          </a:xfrm>
          <a:prstGeom prst="rect">
            <a:avLst/>
          </a:prstGeom>
          <a:noFill/>
        </p:spPr>
        <p:txBody>
          <a:bodyPr wrap="none" rtlCol="0">
            <a:spAutoFit/>
          </a:bodyPr>
          <a:lstStyle/>
          <a:p>
            <a:r>
              <a:rPr lang="en-CA" altLang="zh-CN" dirty="0"/>
              <a:t>Regression</a:t>
            </a:r>
            <a:endParaRPr lang="zh-CN" altLang="en-US" dirty="0"/>
          </a:p>
        </p:txBody>
      </p:sp>
      <p:grpSp>
        <p:nvGrpSpPr>
          <p:cNvPr id="8216" name="Group 8215">
            <a:extLst>
              <a:ext uri="{FF2B5EF4-FFF2-40B4-BE49-F238E27FC236}">
                <a16:creationId xmlns:a16="http://schemas.microsoft.com/office/drawing/2014/main" id="{90E45A9C-8FBB-F4E4-C567-EAB4281FBFC3}"/>
              </a:ext>
            </a:extLst>
          </p:cNvPr>
          <p:cNvGrpSpPr/>
          <p:nvPr/>
        </p:nvGrpSpPr>
        <p:grpSpPr>
          <a:xfrm>
            <a:off x="7110485" y="3572808"/>
            <a:ext cx="2248014" cy="2181899"/>
            <a:chOff x="-15599" y="372453"/>
            <a:chExt cx="2248014" cy="2181899"/>
          </a:xfrm>
        </p:grpSpPr>
        <p:pic>
          <p:nvPicPr>
            <p:cNvPr id="8197" name="Picture 4">
              <a:extLst>
                <a:ext uri="{FF2B5EF4-FFF2-40B4-BE49-F238E27FC236}">
                  <a16:creationId xmlns:a16="http://schemas.microsoft.com/office/drawing/2014/main" id="{40D23010-8102-DCB7-262A-983263F0C6A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599" y="372453"/>
              <a:ext cx="2248014" cy="2181899"/>
            </a:xfrm>
            <a:prstGeom prst="rect">
              <a:avLst/>
            </a:prstGeom>
            <a:noFill/>
            <a:extLst>
              <a:ext uri="{909E8E84-426E-40DD-AFC4-6F175D3DCCD1}">
                <a14:hiddenFill xmlns:a14="http://schemas.microsoft.com/office/drawing/2010/main">
                  <a:solidFill>
                    <a:srgbClr val="FFFFFF"/>
                  </a:solidFill>
                </a14:hiddenFill>
              </a:ext>
            </a:extLst>
          </p:spPr>
        </p:pic>
        <p:sp>
          <p:nvSpPr>
            <p:cNvPr id="8199" name="Rectangle: Rounded Corners 8198">
              <a:extLst>
                <a:ext uri="{FF2B5EF4-FFF2-40B4-BE49-F238E27FC236}">
                  <a16:creationId xmlns:a16="http://schemas.microsoft.com/office/drawing/2014/main" id="{71C4940A-2928-8FE6-A398-7708B6B1967E}"/>
                </a:ext>
              </a:extLst>
            </p:cNvPr>
            <p:cNvSpPr/>
            <p:nvPr/>
          </p:nvSpPr>
          <p:spPr>
            <a:xfrm rot="2447121">
              <a:off x="303854" y="1295905"/>
              <a:ext cx="1772406" cy="54770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8200" name="Graphic 8199" descr="Smiling with hearts face outline outline">
              <a:extLst>
                <a:ext uri="{FF2B5EF4-FFF2-40B4-BE49-F238E27FC236}">
                  <a16:creationId xmlns:a16="http://schemas.microsoft.com/office/drawing/2014/main" id="{C8493567-C063-DE29-F91B-9C62B26BA8F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16818" y="1125147"/>
              <a:ext cx="276149" cy="276149"/>
            </a:xfrm>
            <a:prstGeom prst="rect">
              <a:avLst/>
            </a:prstGeom>
          </p:spPr>
        </p:pic>
        <p:pic>
          <p:nvPicPr>
            <p:cNvPr id="8201" name="Graphic 8200" descr="Sad face outline outline">
              <a:extLst>
                <a:ext uri="{FF2B5EF4-FFF2-40B4-BE49-F238E27FC236}">
                  <a16:creationId xmlns:a16="http://schemas.microsoft.com/office/drawing/2014/main" id="{BDBFAF1C-835F-B6AD-B395-580FDC87EEE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1462309" y="1153844"/>
              <a:ext cx="276149" cy="276149"/>
            </a:xfrm>
            <a:prstGeom prst="rect">
              <a:avLst/>
            </a:prstGeom>
          </p:spPr>
        </p:pic>
        <p:pic>
          <p:nvPicPr>
            <p:cNvPr id="8202" name="Graphic 8201" descr="Sad face outline outline">
              <a:extLst>
                <a:ext uri="{FF2B5EF4-FFF2-40B4-BE49-F238E27FC236}">
                  <a16:creationId xmlns:a16="http://schemas.microsoft.com/office/drawing/2014/main" id="{C4BC66EA-4029-DC9B-46EA-6BBBF9BBD3CA}"/>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56143" y="1988861"/>
              <a:ext cx="276149" cy="276149"/>
            </a:xfrm>
            <a:prstGeom prst="rect">
              <a:avLst/>
            </a:prstGeom>
          </p:spPr>
        </p:pic>
        <p:pic>
          <p:nvPicPr>
            <p:cNvPr id="8203" name="Graphic 8202" descr="Smiling with hearts face outline outline">
              <a:extLst>
                <a:ext uri="{FF2B5EF4-FFF2-40B4-BE49-F238E27FC236}">
                  <a16:creationId xmlns:a16="http://schemas.microsoft.com/office/drawing/2014/main" id="{20BE83D2-A0F3-57FB-414D-51C8BA00F0C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477603" y="1988861"/>
              <a:ext cx="276149" cy="276149"/>
            </a:xfrm>
            <a:prstGeom prst="rect">
              <a:avLst/>
            </a:prstGeom>
          </p:spPr>
        </p:pic>
      </p:grpSp>
      <p:grpSp>
        <p:nvGrpSpPr>
          <p:cNvPr id="8204" name="Group 8203">
            <a:extLst>
              <a:ext uri="{FF2B5EF4-FFF2-40B4-BE49-F238E27FC236}">
                <a16:creationId xmlns:a16="http://schemas.microsoft.com/office/drawing/2014/main" id="{EC302EF4-CBF7-7AC2-FACE-0D977EC49F59}"/>
              </a:ext>
            </a:extLst>
          </p:cNvPr>
          <p:cNvGrpSpPr/>
          <p:nvPr/>
        </p:nvGrpSpPr>
        <p:grpSpPr>
          <a:xfrm>
            <a:off x="9334734" y="3297477"/>
            <a:ext cx="2588965" cy="3079242"/>
            <a:chOff x="-15602" y="2556271"/>
            <a:chExt cx="2251065" cy="2582208"/>
          </a:xfrm>
        </p:grpSpPr>
        <p:pic>
          <p:nvPicPr>
            <p:cNvPr id="8205" name="Picture 10">
              <a:extLst>
                <a:ext uri="{FF2B5EF4-FFF2-40B4-BE49-F238E27FC236}">
                  <a16:creationId xmlns:a16="http://schemas.microsoft.com/office/drawing/2014/main" id="{A9DA6B00-BE1B-3E71-B406-370B616131FB}"/>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39" y="4099487"/>
              <a:ext cx="2202347" cy="415749"/>
            </a:xfrm>
            <a:prstGeom prst="rect">
              <a:avLst/>
            </a:prstGeom>
            <a:ln w="12700"/>
          </p:spPr>
          <p:style>
            <a:lnRef idx="2">
              <a:schemeClr val="dk1"/>
            </a:lnRef>
            <a:fillRef idx="1">
              <a:schemeClr val="lt1"/>
            </a:fillRef>
            <a:effectRef idx="0">
              <a:schemeClr val="dk1"/>
            </a:effectRef>
            <a:fontRef idx="minor">
              <a:schemeClr val="dk1"/>
            </a:fontRef>
          </p:style>
        </p:pic>
        <p:pic>
          <p:nvPicPr>
            <p:cNvPr id="8206" name="Picture 6">
              <a:extLst>
                <a:ext uri="{FF2B5EF4-FFF2-40B4-BE49-F238E27FC236}">
                  <a16:creationId xmlns:a16="http://schemas.microsoft.com/office/drawing/2014/main" id="{8AE20D93-46EC-2776-2BA8-A4831C843401}"/>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8713" y="2747757"/>
              <a:ext cx="2244176" cy="472994"/>
            </a:xfrm>
            <a:prstGeom prst="rect">
              <a:avLst/>
            </a:prstGeom>
            <a:noFill/>
            <a:extLst>
              <a:ext uri="{909E8E84-426E-40DD-AFC4-6F175D3DCCD1}">
                <a14:hiddenFill xmlns:a14="http://schemas.microsoft.com/office/drawing/2010/main">
                  <a:solidFill>
                    <a:srgbClr val="FFFFFF"/>
                  </a:solidFill>
                </a14:hiddenFill>
              </a:ext>
            </a:extLst>
          </p:spPr>
        </p:pic>
        <p:pic>
          <p:nvPicPr>
            <p:cNvPr id="8207" name="Picture 8">
              <a:extLst>
                <a:ext uri="{FF2B5EF4-FFF2-40B4-BE49-F238E27FC236}">
                  <a16:creationId xmlns:a16="http://schemas.microsoft.com/office/drawing/2014/main" id="{8BADF398-6876-338F-7882-F26A138ADA5C}"/>
                </a:ext>
              </a:extLst>
            </p:cNvPr>
            <p:cNvPicPr>
              <a:picLocks noChangeAspect="1" noChangeArrowheads="1"/>
            </p:cNvPicPr>
            <p:nvPr/>
          </p:nvPicPr>
          <p:blipFill>
            <a:blip r:embed="rId12" cstate="print">
              <a:extLst>
                <a:ext uri="{28A0092B-C50C-407E-A947-70E740481C1C}">
                  <a14:useLocalDpi xmlns:a14="http://schemas.microsoft.com/office/drawing/2010/main" val="0"/>
                </a:ext>
              </a:extLst>
            </a:blip>
            <a:srcRect/>
            <a:stretch>
              <a:fillRect/>
            </a:stretch>
          </p:blipFill>
          <p:spPr bwMode="auto">
            <a:xfrm>
              <a:off x="-15602" y="3426321"/>
              <a:ext cx="2248017" cy="473660"/>
            </a:xfrm>
            <a:prstGeom prst="rect">
              <a:avLst/>
            </a:prstGeom>
            <a:noFill/>
            <a:extLst>
              <a:ext uri="{909E8E84-426E-40DD-AFC4-6F175D3DCCD1}">
                <a14:hiddenFill xmlns:a14="http://schemas.microsoft.com/office/drawing/2010/main">
                  <a:solidFill>
                    <a:srgbClr val="FFFFFF"/>
                  </a:solidFill>
                </a14:hiddenFill>
              </a:ext>
            </a:extLst>
          </p:spPr>
        </p:pic>
        <p:sp>
          <p:nvSpPr>
            <p:cNvPr id="8208" name="Rectangle 8207">
              <a:extLst>
                <a:ext uri="{FF2B5EF4-FFF2-40B4-BE49-F238E27FC236}">
                  <a16:creationId xmlns:a16="http://schemas.microsoft.com/office/drawing/2014/main" id="{EFDE8DDF-4B87-3677-1D71-931392BBEEF5}"/>
                </a:ext>
              </a:extLst>
            </p:cNvPr>
            <p:cNvSpPr/>
            <p:nvPr/>
          </p:nvSpPr>
          <p:spPr>
            <a:xfrm>
              <a:off x="5062" y="2556271"/>
              <a:ext cx="2226807" cy="1998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Precision</a:t>
              </a:r>
            </a:p>
          </p:txBody>
        </p:sp>
        <p:sp>
          <p:nvSpPr>
            <p:cNvPr id="8209" name="Rectangle 8208">
              <a:extLst>
                <a:ext uri="{FF2B5EF4-FFF2-40B4-BE49-F238E27FC236}">
                  <a16:creationId xmlns:a16="http://schemas.microsoft.com/office/drawing/2014/main" id="{9E565C31-6919-9BB2-5C52-29DA23B26A0B}"/>
                </a:ext>
              </a:extLst>
            </p:cNvPr>
            <p:cNvSpPr/>
            <p:nvPr/>
          </p:nvSpPr>
          <p:spPr>
            <a:xfrm>
              <a:off x="2139" y="3229371"/>
              <a:ext cx="2205270" cy="19695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Recall / TPR</a:t>
              </a:r>
            </a:p>
          </p:txBody>
        </p:sp>
        <p:grpSp>
          <p:nvGrpSpPr>
            <p:cNvPr id="8210" name="Group 8209">
              <a:extLst>
                <a:ext uri="{FF2B5EF4-FFF2-40B4-BE49-F238E27FC236}">
                  <a16:creationId xmlns:a16="http://schemas.microsoft.com/office/drawing/2014/main" id="{A5C70BFC-49A7-97C4-5BE2-14223BC3AB9E}"/>
                </a:ext>
              </a:extLst>
            </p:cNvPr>
            <p:cNvGrpSpPr/>
            <p:nvPr/>
          </p:nvGrpSpPr>
          <p:grpSpPr>
            <a:xfrm>
              <a:off x="4515" y="4520508"/>
              <a:ext cx="2199971" cy="617971"/>
              <a:chOff x="5940" y="4329315"/>
              <a:chExt cx="2199971" cy="617971"/>
            </a:xfrm>
          </p:grpSpPr>
          <p:sp>
            <p:nvSpPr>
              <p:cNvPr id="8212" name="Rectangle 8211">
                <a:extLst>
                  <a:ext uri="{FF2B5EF4-FFF2-40B4-BE49-F238E27FC236}">
                    <a16:creationId xmlns:a16="http://schemas.microsoft.com/office/drawing/2014/main" id="{552834DC-C08B-11AE-5831-8BB9ECDB2D40}"/>
                  </a:ext>
                </a:extLst>
              </p:cNvPr>
              <p:cNvSpPr/>
              <p:nvPr/>
            </p:nvSpPr>
            <p:spPr>
              <a:xfrm>
                <a:off x="6486" y="4329315"/>
                <a:ext cx="2199425" cy="19272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Accuracy</a:t>
                </a:r>
              </a:p>
            </p:txBody>
          </p:sp>
          <p:grpSp>
            <p:nvGrpSpPr>
              <p:cNvPr id="8213" name="Group 8212">
                <a:extLst>
                  <a:ext uri="{FF2B5EF4-FFF2-40B4-BE49-F238E27FC236}">
                    <a16:creationId xmlns:a16="http://schemas.microsoft.com/office/drawing/2014/main" id="{4805EDF6-0122-66B4-A620-2DA92AC27228}"/>
                  </a:ext>
                </a:extLst>
              </p:cNvPr>
              <p:cNvGrpSpPr/>
              <p:nvPr/>
            </p:nvGrpSpPr>
            <p:grpSpPr>
              <a:xfrm>
                <a:off x="5940" y="4523189"/>
                <a:ext cx="2199425" cy="424097"/>
                <a:chOff x="5940" y="4523189"/>
                <a:chExt cx="2199425" cy="424097"/>
              </a:xfrm>
            </p:grpSpPr>
            <p:sp>
              <p:nvSpPr>
                <p:cNvPr id="8214" name="Rectangle 8213">
                  <a:extLst>
                    <a:ext uri="{FF2B5EF4-FFF2-40B4-BE49-F238E27FC236}">
                      <a16:creationId xmlns:a16="http://schemas.microsoft.com/office/drawing/2014/main" id="{F4243CC5-9E3B-CB46-873A-8AF217174501}"/>
                    </a:ext>
                  </a:extLst>
                </p:cNvPr>
                <p:cNvSpPr/>
                <p:nvPr/>
              </p:nvSpPr>
              <p:spPr>
                <a:xfrm>
                  <a:off x="5940" y="4523189"/>
                  <a:ext cx="2199425" cy="42409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8215" name="TextBox 8214">
                      <a:extLst>
                        <a:ext uri="{FF2B5EF4-FFF2-40B4-BE49-F238E27FC236}">
                          <a16:creationId xmlns:a16="http://schemas.microsoft.com/office/drawing/2014/main" id="{4EC0C92C-FB67-F5FF-0D90-070B226CFA51}"/>
                        </a:ext>
                      </a:extLst>
                    </p:cNvPr>
                    <p:cNvSpPr txBox="1"/>
                    <p:nvPr/>
                  </p:nvSpPr>
                  <p:spPr>
                    <a:xfrm>
                      <a:off x="171135" y="4593485"/>
                      <a:ext cx="1877122" cy="3197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100" i="1" smtClean="0">
                                    <a:latin typeface="Cambria Math" panose="02040503050406030204" pitchFamily="18" charset="0"/>
                                  </a:rPr>
                                </m:ctrlPr>
                              </m:fPr>
                              <m:num>
                                <m:r>
                                  <m:rPr>
                                    <m:sty m:val="p"/>
                                  </m:rPr>
                                  <a:rPr lang="en-US" sz="1100" b="0" i="0" smtClean="0">
                                    <a:highlight>
                                      <a:srgbClr val="00FF00"/>
                                    </a:highlight>
                                    <a:latin typeface="Cambria Math" panose="02040503050406030204" pitchFamily="18" charset="0"/>
                                  </a:rPr>
                                  <m:t>TP</m:t>
                                </m:r>
                                <m:r>
                                  <a:rPr lang="en-US" sz="1100" b="0" i="0" smtClean="0">
                                    <a:latin typeface="Cambria Math" panose="02040503050406030204" pitchFamily="18" charset="0"/>
                                  </a:rPr>
                                  <m:t>+</m:t>
                                </m:r>
                                <m:r>
                                  <m:rPr>
                                    <m:sty m:val="p"/>
                                  </m:rPr>
                                  <a:rPr lang="en-US" sz="1100" b="0" i="0" smtClean="0">
                                    <a:highlight>
                                      <a:srgbClr val="FF0000"/>
                                    </a:highlight>
                                    <a:latin typeface="Cambria Math" panose="02040503050406030204" pitchFamily="18" charset="0"/>
                                  </a:rPr>
                                  <m:t>TN</m:t>
                                </m:r>
                              </m:num>
                              <m:den>
                                <m:r>
                                  <m:rPr>
                                    <m:sty m:val="p"/>
                                  </m:rPr>
                                  <a:rPr lang="en-US" sz="1100" b="0" i="0" smtClean="0">
                                    <a:highlight>
                                      <a:srgbClr val="00FF00"/>
                                    </a:highlight>
                                    <a:latin typeface="Cambria Math" panose="02040503050406030204" pitchFamily="18" charset="0"/>
                                  </a:rPr>
                                  <m:t>TP</m:t>
                                </m:r>
                                <m:r>
                                  <a:rPr lang="en-US" sz="1100" b="0" i="0" smtClean="0">
                                    <a:latin typeface="Cambria Math" panose="02040503050406030204" pitchFamily="18" charset="0"/>
                                  </a:rPr>
                                  <m:t>+</m:t>
                                </m:r>
                                <m:r>
                                  <m:rPr>
                                    <m:sty m:val="p"/>
                                  </m:rPr>
                                  <a:rPr lang="en-US" sz="1100" b="0" i="0" smtClean="0">
                                    <a:highlight>
                                      <a:srgbClr val="FF0000"/>
                                    </a:highlight>
                                    <a:latin typeface="Cambria Math" panose="02040503050406030204" pitchFamily="18" charset="0"/>
                                  </a:rPr>
                                  <m:t>TN</m:t>
                                </m:r>
                                <m:r>
                                  <a:rPr lang="en-US" sz="1100" b="0" i="0" smtClean="0">
                                    <a:latin typeface="Cambria Math" panose="02040503050406030204" pitchFamily="18" charset="0"/>
                                  </a:rPr>
                                  <m:t>+</m:t>
                                </m:r>
                                <m:r>
                                  <m:rPr>
                                    <m:sty m:val="p"/>
                                  </m:rPr>
                                  <a:rPr lang="en-US" sz="1100" b="0" i="0" smtClean="0">
                                    <a:highlight>
                                      <a:srgbClr val="9EFF29"/>
                                    </a:highlight>
                                    <a:latin typeface="Cambria Math" panose="02040503050406030204" pitchFamily="18" charset="0"/>
                                  </a:rPr>
                                  <m:t>FP</m:t>
                                </m:r>
                                <m:r>
                                  <a:rPr lang="en-US" sz="1100" b="0" i="0" smtClean="0">
                                    <a:latin typeface="Cambria Math" panose="02040503050406030204" pitchFamily="18" charset="0"/>
                                  </a:rPr>
                                  <m:t>+</m:t>
                                </m:r>
                                <m:r>
                                  <m:rPr>
                                    <m:sty m:val="p"/>
                                  </m:rPr>
                                  <a:rPr lang="en-US" sz="1100" b="0" i="0" smtClean="0">
                                    <a:highlight>
                                      <a:srgbClr val="FF856D"/>
                                    </a:highlight>
                                    <a:latin typeface="Cambria Math" panose="02040503050406030204" pitchFamily="18" charset="0"/>
                                  </a:rPr>
                                  <m:t>FN</m:t>
                                </m:r>
                              </m:den>
                            </m:f>
                          </m:oMath>
                        </m:oMathPara>
                      </a14:m>
                      <a:endParaRPr lang="en-US" sz="1100" dirty="0"/>
                    </a:p>
                  </p:txBody>
                </p:sp>
              </mc:Choice>
              <mc:Fallback xmlns="">
                <p:sp>
                  <p:nvSpPr>
                    <p:cNvPr id="15" name="TextBox 14">
                      <a:extLst>
                        <a:ext uri="{FF2B5EF4-FFF2-40B4-BE49-F238E27FC236}">
                          <a16:creationId xmlns:a16="http://schemas.microsoft.com/office/drawing/2014/main" id="{6B293648-4F3A-3210-E31A-FB2F5620D02B}"/>
                        </a:ext>
                      </a:extLst>
                    </p:cNvPr>
                    <p:cNvSpPr txBox="1">
                      <a:spLocks noRot="1" noChangeAspect="1" noMove="1" noResize="1" noEditPoints="1" noAdjustHandles="1" noChangeArrowheads="1" noChangeShapeType="1" noTextEdit="1"/>
                    </p:cNvSpPr>
                    <p:nvPr/>
                  </p:nvSpPr>
                  <p:spPr>
                    <a:xfrm>
                      <a:off x="171135" y="4593485"/>
                      <a:ext cx="1877122" cy="319703"/>
                    </a:xfrm>
                    <a:prstGeom prst="rect">
                      <a:avLst/>
                    </a:prstGeom>
                    <a:blipFill>
                      <a:blip r:embed="rId16"/>
                      <a:stretch>
                        <a:fillRect b="-13462"/>
                      </a:stretch>
                    </a:blipFill>
                  </p:spPr>
                  <p:txBody>
                    <a:bodyPr/>
                    <a:lstStyle/>
                    <a:p>
                      <a:r>
                        <a:rPr lang="en-US">
                          <a:noFill/>
                        </a:rPr>
                        <a:t> </a:t>
                      </a:r>
                    </a:p>
                  </p:txBody>
                </p:sp>
              </mc:Fallback>
            </mc:AlternateContent>
          </p:grpSp>
        </p:grpSp>
        <p:sp>
          <p:nvSpPr>
            <p:cNvPr id="8211" name="Rectangle 8210">
              <a:extLst>
                <a:ext uri="{FF2B5EF4-FFF2-40B4-BE49-F238E27FC236}">
                  <a16:creationId xmlns:a16="http://schemas.microsoft.com/office/drawing/2014/main" id="{4ECC96A5-C933-C7C0-0859-9002310AAFA4}"/>
                </a:ext>
              </a:extLst>
            </p:cNvPr>
            <p:cNvSpPr/>
            <p:nvPr/>
          </p:nvSpPr>
          <p:spPr>
            <a:xfrm>
              <a:off x="2140" y="3880698"/>
              <a:ext cx="2205270" cy="21351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F1 score</a:t>
              </a:r>
            </a:p>
          </p:txBody>
        </p:sp>
      </p:grpSp>
      <p:pic>
        <p:nvPicPr>
          <p:cNvPr id="8217" name="Graphic 8216" descr="Database outline">
            <a:extLst>
              <a:ext uri="{FF2B5EF4-FFF2-40B4-BE49-F238E27FC236}">
                <a16:creationId xmlns:a16="http://schemas.microsoft.com/office/drawing/2014/main" id="{53880BAB-5D14-9F3A-7B8F-2811C341721B}"/>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215932" y="6056310"/>
            <a:ext cx="559496" cy="559496"/>
          </a:xfrm>
          <a:prstGeom prst="rect">
            <a:avLst/>
          </a:prstGeom>
        </p:spPr>
      </p:pic>
      <p:pic>
        <p:nvPicPr>
          <p:cNvPr id="8218" name="Graphic 8217" descr="Database outline">
            <a:extLst>
              <a:ext uri="{FF2B5EF4-FFF2-40B4-BE49-F238E27FC236}">
                <a16:creationId xmlns:a16="http://schemas.microsoft.com/office/drawing/2014/main" id="{7DDD30A5-4D3C-333F-035C-1AE9CF9D2770}"/>
              </a:ext>
            </a:extLst>
          </p:cNvPr>
          <p:cNvPicPr>
            <a:picLocks noChangeAspect="1"/>
          </p:cNvPicPr>
          <p:nvPr/>
        </p:nvPicPr>
        <p:blipFill>
          <a:blip r:embed="rId17">
            <a:extLst>
              <a:ext uri="{28A0092B-C50C-407E-A947-70E740481C1C}">
                <a14:useLocalDpi xmlns:a14="http://schemas.microsoft.com/office/drawing/2010/main" val="0"/>
              </a:ext>
              <a:ext uri="{96DAC541-7B7A-43D3-8B79-37D633B846F1}">
                <asvg:svgBlip xmlns:asvg="http://schemas.microsoft.com/office/drawing/2016/SVG/main" r:embed="rId18"/>
              </a:ext>
            </a:extLst>
          </a:blip>
          <a:stretch>
            <a:fillRect/>
          </a:stretch>
        </p:blipFill>
        <p:spPr>
          <a:xfrm>
            <a:off x="1686814" y="6056310"/>
            <a:ext cx="559496" cy="559496"/>
          </a:xfrm>
          <a:prstGeom prst="rect">
            <a:avLst/>
          </a:prstGeom>
        </p:spPr>
      </p:pic>
    </p:spTree>
    <p:extLst>
      <p:ext uri="{BB962C8B-B14F-4D97-AF65-F5344CB8AC3E}">
        <p14:creationId xmlns:p14="http://schemas.microsoft.com/office/powerpoint/2010/main" val="40898426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204"/>
                                        </p:tgtEl>
                                        <p:attrNameLst>
                                          <p:attrName>style.visibility</p:attrName>
                                        </p:attrNameLst>
                                      </p:cBhvr>
                                      <p:to>
                                        <p:strVal val="visible"/>
                                      </p:to>
                                    </p:set>
                                    <p:animEffect transition="in" filter="fade">
                                      <p:cBhvr>
                                        <p:cTn id="7" dur="1000"/>
                                        <p:tgtEl>
                                          <p:spTgt spid="8204"/>
                                        </p:tgtEl>
                                      </p:cBhvr>
                                    </p:animEffect>
                                    <p:anim calcmode="lin" valueType="num">
                                      <p:cBhvr>
                                        <p:cTn id="8" dur="1000" fill="hold"/>
                                        <p:tgtEl>
                                          <p:spTgt spid="8204"/>
                                        </p:tgtEl>
                                        <p:attrNameLst>
                                          <p:attrName>ppt_x</p:attrName>
                                        </p:attrNameLst>
                                      </p:cBhvr>
                                      <p:tavLst>
                                        <p:tav tm="0">
                                          <p:val>
                                            <p:strVal val="#ppt_x"/>
                                          </p:val>
                                        </p:tav>
                                        <p:tav tm="100000">
                                          <p:val>
                                            <p:strVal val="#ppt_x"/>
                                          </p:val>
                                        </p:tav>
                                      </p:tavLst>
                                    </p:anim>
                                    <p:anim calcmode="lin" valueType="num">
                                      <p:cBhvr>
                                        <p:cTn id="9" dur="1000" fill="hold"/>
                                        <p:tgtEl>
                                          <p:spTgt spid="82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Hands on a keyboard&#10;&#10;Description automatically generated with low confidence">
            <a:extLst>
              <a:ext uri="{FF2B5EF4-FFF2-40B4-BE49-F238E27FC236}">
                <a16:creationId xmlns:a16="http://schemas.microsoft.com/office/drawing/2014/main" id="{F6FB8154-FAA9-22C7-3F83-09AC484ED56B}"/>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884" b="13846"/>
          <a:stretch/>
        </p:blipFill>
        <p:spPr>
          <a:xfrm>
            <a:off x="20" y="10"/>
            <a:ext cx="12191979" cy="6857990"/>
          </a:xfrm>
          <a:prstGeom prst="rect">
            <a:avLst/>
          </a:prstGeom>
        </p:spPr>
      </p:pic>
      <p:sp>
        <p:nvSpPr>
          <p:cNvPr id="2" name="Title 1">
            <a:extLst>
              <a:ext uri="{FF2B5EF4-FFF2-40B4-BE49-F238E27FC236}">
                <a16:creationId xmlns:a16="http://schemas.microsoft.com/office/drawing/2014/main" id="{4CF134C0-F011-D246-915D-97678CE1BE5F}"/>
              </a:ext>
            </a:extLst>
          </p:cNvPr>
          <p:cNvSpPr>
            <a:spLocks noGrp="1"/>
          </p:cNvSpPr>
          <p:nvPr>
            <p:ph type="title"/>
          </p:nvPr>
        </p:nvSpPr>
        <p:spPr>
          <a:xfrm>
            <a:off x="841249" y="941832"/>
            <a:ext cx="10506456" cy="2057400"/>
          </a:xfrm>
        </p:spPr>
        <p:txBody>
          <a:bodyPr anchor="b">
            <a:normAutofit/>
          </a:bodyPr>
          <a:lstStyle/>
          <a:p>
            <a:r>
              <a:rPr lang="en-CA" altLang="zh-CN" sz="5000" dirty="0"/>
              <a:t>Hands-on exercise2 : Split and load datasets</a:t>
            </a:r>
            <a:endParaRPr lang="zh-CN" altLang="en-US" sz="5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43971C-B618-23E4-3C68-7A70D6A3A875}"/>
              </a:ext>
            </a:extLst>
          </p:cNvPr>
          <p:cNvSpPr>
            <a:spLocks noGrp="1"/>
          </p:cNvSpPr>
          <p:nvPr>
            <p:ph idx="1"/>
          </p:nvPr>
        </p:nvSpPr>
        <p:spPr>
          <a:xfrm>
            <a:off x="841248" y="3502151"/>
            <a:ext cx="10506456" cy="3043989"/>
          </a:xfrm>
        </p:spPr>
        <p:txBody>
          <a:bodyPr>
            <a:normAutofit/>
          </a:bodyPr>
          <a:lstStyle/>
          <a:p>
            <a:pPr marL="0" indent="0">
              <a:buNone/>
            </a:pPr>
            <a:r>
              <a:rPr lang="en-CA" altLang="zh-CN" sz="1800" dirty="0"/>
              <a:t>Use </a:t>
            </a:r>
            <a:r>
              <a:rPr lang="en-CA" altLang="zh-CN" sz="1800" dirty="0" err="1"/>
              <a:t>iris_data</a:t>
            </a:r>
            <a:r>
              <a:rPr lang="en-CA" altLang="zh-CN" sz="1800" dirty="0"/>
              <a:t> from </a:t>
            </a:r>
            <a:r>
              <a:rPr lang="en-CA" altLang="zh-CN" sz="1800" dirty="0" err="1"/>
              <a:t>sklearn.datasets</a:t>
            </a:r>
            <a:r>
              <a:rPr lang="en-CA" altLang="zh-CN" sz="1800" dirty="0"/>
              <a:t> package and </a:t>
            </a:r>
            <a:r>
              <a:rPr lang="en-CA" altLang="zh-CN" sz="1800" dirty="0" err="1"/>
              <a:t>iris_load</a:t>
            </a:r>
            <a:r>
              <a:rPr lang="en-CA" altLang="zh-CN" sz="1800" dirty="0"/>
              <a:t> function to load iris data</a:t>
            </a:r>
          </a:p>
          <a:p>
            <a:pPr marL="0" indent="0">
              <a:buNone/>
            </a:pPr>
            <a:r>
              <a:rPr lang="en-CA" altLang="zh-CN" sz="1800" dirty="0"/>
              <a:t>Check the head of the </a:t>
            </a:r>
            <a:r>
              <a:rPr lang="en-CA" altLang="zh-CN" sz="1800" dirty="0" err="1"/>
              <a:t>iris_data</a:t>
            </a:r>
            <a:endParaRPr lang="en-CA" altLang="zh-CN" sz="1800" dirty="0"/>
          </a:p>
          <a:p>
            <a:pPr marL="0" indent="0">
              <a:buNone/>
            </a:pPr>
            <a:r>
              <a:rPr lang="en-CA" altLang="zh-CN" sz="1800" dirty="0"/>
              <a:t>Split </a:t>
            </a:r>
            <a:r>
              <a:rPr lang="en-CA" altLang="zh-CN" sz="1800" dirty="0" err="1"/>
              <a:t>iris_data</a:t>
            </a:r>
            <a:r>
              <a:rPr lang="en-CA" altLang="zh-CN" sz="1800" dirty="0"/>
              <a:t> into 80% training dataset, 20% as test dataset using </a:t>
            </a:r>
            <a:r>
              <a:rPr lang="en-CA" altLang="zh-CN" sz="1800" dirty="0" err="1"/>
              <a:t>train_test</a:t>
            </a:r>
            <a:r>
              <a:rPr lang="en-US" altLang="zh-CN" sz="1800" dirty="0"/>
              <a:t>_split() function from </a:t>
            </a:r>
            <a:r>
              <a:rPr lang="en-US" altLang="zh-CN" sz="1800" dirty="0" err="1"/>
              <a:t>sklearn.model_selection</a:t>
            </a:r>
            <a:r>
              <a:rPr lang="en-US" altLang="zh-CN" sz="1800" dirty="0"/>
              <a:t> package.  </a:t>
            </a:r>
            <a:endParaRPr lang="zh-CN" altLang="en-US" sz="1800" dirty="0"/>
          </a:p>
        </p:txBody>
      </p:sp>
      <p:sp>
        <p:nvSpPr>
          <p:cNvPr id="4" name="Slide Number Placeholder 3">
            <a:extLst>
              <a:ext uri="{FF2B5EF4-FFF2-40B4-BE49-F238E27FC236}">
                <a16:creationId xmlns:a16="http://schemas.microsoft.com/office/drawing/2014/main" id="{B2C761E4-106F-7433-3393-FD0802B9815C}"/>
              </a:ext>
            </a:extLst>
          </p:cNvPr>
          <p:cNvSpPr>
            <a:spLocks noGrp="1"/>
          </p:cNvSpPr>
          <p:nvPr>
            <p:ph type="sldNum" sz="quarter" idx="12"/>
          </p:nvPr>
        </p:nvSpPr>
        <p:spPr>
          <a:xfrm>
            <a:off x="8860536" y="6356350"/>
            <a:ext cx="2487168"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98FC6E2-3800-4EB0-A18D-3856D666006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33</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22992051"/>
      </p:ext>
    </p:extLst>
  </p:cSld>
  <p:clrMapOvr>
    <a:overrideClrMapping bg1="dk1" tx1="lt1" bg2="dk2" tx2="lt2" accent1="accent1" accent2="accent2" accent3="accent3" accent4="accent4" accent5="accent5" accent6="accent6" hlink="hlink" folHlink="folHlink"/>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Hands on a keyboard&#10;&#10;Description automatically generated with low confidence">
            <a:extLst>
              <a:ext uri="{FF2B5EF4-FFF2-40B4-BE49-F238E27FC236}">
                <a16:creationId xmlns:a16="http://schemas.microsoft.com/office/drawing/2014/main" id="{F6FB8154-FAA9-22C7-3F83-09AC484ED56B}"/>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884" b="13846"/>
          <a:stretch/>
        </p:blipFill>
        <p:spPr>
          <a:xfrm>
            <a:off x="20" y="10"/>
            <a:ext cx="12191979" cy="6857990"/>
          </a:xfrm>
          <a:prstGeom prst="rect">
            <a:avLst/>
          </a:prstGeom>
        </p:spPr>
      </p:pic>
      <p:sp>
        <p:nvSpPr>
          <p:cNvPr id="2" name="Title 1">
            <a:extLst>
              <a:ext uri="{FF2B5EF4-FFF2-40B4-BE49-F238E27FC236}">
                <a16:creationId xmlns:a16="http://schemas.microsoft.com/office/drawing/2014/main" id="{4CF134C0-F011-D246-915D-97678CE1BE5F}"/>
              </a:ext>
            </a:extLst>
          </p:cNvPr>
          <p:cNvSpPr>
            <a:spLocks noGrp="1"/>
          </p:cNvSpPr>
          <p:nvPr>
            <p:ph type="title"/>
          </p:nvPr>
        </p:nvSpPr>
        <p:spPr>
          <a:xfrm>
            <a:off x="841249" y="941832"/>
            <a:ext cx="10506456" cy="2057400"/>
          </a:xfrm>
        </p:spPr>
        <p:txBody>
          <a:bodyPr anchor="b">
            <a:normAutofit/>
          </a:bodyPr>
          <a:lstStyle/>
          <a:p>
            <a:r>
              <a:rPr lang="en-CA" altLang="zh-CN" sz="5000" dirty="0"/>
              <a:t>Hands-on exercise 3: Training and evaluate NN models</a:t>
            </a:r>
            <a:endParaRPr lang="zh-CN" altLang="en-US" sz="5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43971C-B618-23E4-3C68-7A70D6A3A875}"/>
              </a:ext>
            </a:extLst>
          </p:cNvPr>
          <p:cNvSpPr>
            <a:spLocks noGrp="1"/>
          </p:cNvSpPr>
          <p:nvPr>
            <p:ph idx="1"/>
          </p:nvPr>
        </p:nvSpPr>
        <p:spPr>
          <a:xfrm>
            <a:off x="841248" y="3502151"/>
            <a:ext cx="10506456" cy="3043989"/>
          </a:xfrm>
        </p:spPr>
        <p:txBody>
          <a:bodyPr>
            <a:normAutofit/>
          </a:bodyPr>
          <a:lstStyle/>
          <a:p>
            <a:pPr marL="0" indent="0">
              <a:buNone/>
            </a:pPr>
            <a:r>
              <a:rPr lang="en-CA" altLang="zh-CN" sz="1800" dirty="0"/>
              <a:t>Use </a:t>
            </a:r>
            <a:r>
              <a:rPr lang="en-CA" altLang="zh-CN" sz="1800" dirty="0" err="1"/>
              <a:t>keras.datasets.boston_housing</a:t>
            </a:r>
            <a:r>
              <a:rPr lang="en-CA" altLang="zh-CN" sz="1800" dirty="0"/>
              <a:t> _</a:t>
            </a:r>
            <a:r>
              <a:rPr lang="en-CA" altLang="zh-CN" sz="1800" dirty="0" err="1"/>
              <a:t>load_data</a:t>
            </a:r>
            <a:r>
              <a:rPr lang="en-CA" altLang="zh-CN" sz="1800" dirty="0"/>
              <a:t>() to load predefined training and test dataset for house price.</a:t>
            </a:r>
          </a:p>
          <a:p>
            <a:pPr marL="0" indent="0">
              <a:buNone/>
            </a:pPr>
            <a:r>
              <a:rPr lang="en-CA" altLang="zh-CN" sz="1800" dirty="0"/>
              <a:t>Train the pre-build neural network with one layer and 20 nodes on the training sample. </a:t>
            </a:r>
          </a:p>
        </p:txBody>
      </p:sp>
      <p:sp>
        <p:nvSpPr>
          <p:cNvPr id="4" name="Slide Number Placeholder 3">
            <a:extLst>
              <a:ext uri="{FF2B5EF4-FFF2-40B4-BE49-F238E27FC236}">
                <a16:creationId xmlns:a16="http://schemas.microsoft.com/office/drawing/2014/main" id="{B2C761E4-106F-7433-3393-FD0802B9815C}"/>
              </a:ext>
            </a:extLst>
          </p:cNvPr>
          <p:cNvSpPr>
            <a:spLocks noGrp="1"/>
          </p:cNvSpPr>
          <p:nvPr>
            <p:ph type="sldNum" sz="quarter" idx="12"/>
          </p:nvPr>
        </p:nvSpPr>
        <p:spPr>
          <a:xfrm>
            <a:off x="8860536" y="6356350"/>
            <a:ext cx="2487168"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98FC6E2-3800-4EB0-A18D-3856D666006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34</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997997"/>
      </p:ext>
    </p:extLst>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C3FCB62-C8D7-D8FD-D091-C1E9A0BCF8F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0" r="12873" b="-1"/>
          <a:stretch/>
        </p:blipFill>
        <p:spPr>
          <a:xfrm>
            <a:off x="1"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7531610" y="365125"/>
            <a:ext cx="3822189" cy="1899912"/>
          </a:xfrm>
        </p:spPr>
        <p:txBody>
          <a:bodyPr>
            <a:normAutofit/>
          </a:bodyPr>
          <a:lstStyle/>
          <a:p>
            <a:r>
              <a:rPr lang="en-US" sz="4000"/>
              <a:t>Thank you</a:t>
            </a: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7531610" y="2434201"/>
            <a:ext cx="3822189" cy="3742762"/>
          </a:xfrm>
        </p:spPr>
        <p:txBody>
          <a:bodyPr>
            <a:normAutofit/>
          </a:bodyPr>
          <a:lstStyle/>
          <a:p>
            <a:r>
              <a:rPr lang="en-US" sz="2000"/>
              <a:t>Questions OR Comments?</a:t>
            </a:r>
          </a:p>
          <a:p>
            <a:endParaRPr lang="en-US" sz="2000"/>
          </a:p>
          <a:p>
            <a:r>
              <a:rPr lang="en-US" sz="2000"/>
              <a:t>Slack channel: section2-course-documents</a:t>
            </a:r>
          </a:p>
          <a:p>
            <a:r>
              <a:rPr lang="en-US" sz="2000"/>
              <a:t>Email: </a:t>
            </a:r>
            <a:r>
              <a:rPr lang="en-CA" sz="2000" u="sng">
                <a:effectLst/>
                <a:latin typeface="Calibri" panose="020F0502020204030204" pitchFamily="34" charset="0"/>
                <a:ea typeface="SimSun" panose="02010600030101010101" pitchFamily="2" charset="-122"/>
                <a:hlinkClick r:id="rId4">
                  <a:extLst>
                    <a:ext uri="{A12FA001-AC4F-418D-AE19-62706E023703}">
                      <ahyp:hlinkClr xmlns:ahyp="http://schemas.microsoft.com/office/drawing/2018/hyperlinkcolor" val="tx"/>
                    </a:ext>
                  </a:extLst>
                </a:hlinkClick>
              </a:rPr>
              <a:t>qing.li2@uclagary.ca</a:t>
            </a:r>
            <a:endParaRPr lang="en-CA" sz="2000" u="sng">
              <a:effectLst/>
              <a:latin typeface="Calibri" panose="020F0502020204030204" pitchFamily="34" charset="0"/>
              <a:ea typeface="SimSun" panose="02010600030101010101" pitchFamily="2" charset="-122"/>
            </a:endParaRPr>
          </a:p>
          <a:p>
            <a:endParaRPr lang="en-US" sz="2000"/>
          </a:p>
          <a:p>
            <a:pPr marL="457200" lvl="1" indent="0">
              <a:buNone/>
            </a:pPr>
            <a:r>
              <a:rPr lang="en-US" sz="2000"/>
              <a:t>  </a:t>
            </a:r>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a:pPr>
                <a:spcAft>
                  <a:spcPts val="600"/>
                </a:spcAft>
              </a:pPr>
              <a:t>35</a:t>
            </a:fld>
            <a:endParaRPr lang="en-US"/>
          </a:p>
        </p:txBody>
      </p:sp>
    </p:spTree>
    <p:extLst>
      <p:ext uri="{BB962C8B-B14F-4D97-AF65-F5344CB8AC3E}">
        <p14:creationId xmlns:p14="http://schemas.microsoft.com/office/powerpoint/2010/main" val="334976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811602" y="2422018"/>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dirty="0">
                <a:solidFill>
                  <a:schemeClr val="bg1"/>
                </a:solidFill>
              </a:rPr>
              <a:t>Lecture</a:t>
            </a:r>
            <a:r>
              <a:rPr lang="en-US" sz="4800" dirty="0">
                <a:solidFill>
                  <a:schemeClr val="bg1"/>
                </a:solidFill>
                <a:latin typeface="Calibri" panose="020F0502020204030204" pitchFamily="34" charset="0"/>
                <a:ea typeface="SimSun" panose="02010600030101010101" pitchFamily="2" charset="-122"/>
              </a:rPr>
              <a:t> 8: Deep learning basics</a:t>
            </a:r>
            <a:br>
              <a:rPr lang="en-US" sz="4800" dirty="0">
                <a:solidFill>
                  <a:schemeClr val="bg1"/>
                </a:solidFill>
                <a:latin typeface="Calibri" panose="020F0502020204030204" pitchFamily="34" charset="0"/>
                <a:ea typeface="SimSun" panose="02010600030101010101" pitchFamily="2" charset="-122"/>
              </a:rPr>
            </a:br>
            <a:endParaRPr lang="en-US" sz="4800" dirty="0">
              <a:solidFill>
                <a:schemeClr val="bg1"/>
              </a:solidFill>
            </a:endParaRP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FED35D9-CFE0-21F6-E263-28824B6F87F3}"/>
              </a:ext>
            </a:extLst>
          </p:cNvPr>
          <p:cNvSpPr>
            <a:spLocks noGrp="1"/>
          </p:cNvSpPr>
          <p:nvPr>
            <p:ph type="sldNum" sz="quarter" idx="12"/>
          </p:nvPr>
        </p:nvSpPr>
        <p:spPr/>
        <p:txBody>
          <a:bodyPr/>
          <a:lstStyle/>
          <a:p>
            <a:fld id="{998FC6E2-3800-4EB0-A18D-3856D6660061}" type="slidenum">
              <a:rPr lang="en-US" smtClean="0"/>
              <a:t>6</a:t>
            </a:fld>
            <a:endParaRPr lang="en-US"/>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55DBCD-0838-92E0-0965-C055D8DEC0C2}"/>
              </a:ext>
            </a:extLst>
          </p:cNvPr>
          <p:cNvSpPr>
            <a:spLocks noGrp="1"/>
          </p:cNvSpPr>
          <p:nvPr>
            <p:ph type="title"/>
          </p:nvPr>
        </p:nvSpPr>
        <p:spPr/>
        <p:txBody>
          <a:bodyPr/>
          <a:lstStyle/>
          <a:p>
            <a:r>
              <a:rPr lang="en-CA" altLang="zh-CN" dirty="0"/>
              <a:t>An example of machine learning: classification</a:t>
            </a:r>
            <a:endParaRPr lang="zh-CN" altLang="en-US" dirty="0"/>
          </a:p>
        </p:txBody>
      </p:sp>
      <p:sp>
        <p:nvSpPr>
          <p:cNvPr id="4" name="Slide Number Placeholder 3">
            <a:extLst>
              <a:ext uri="{FF2B5EF4-FFF2-40B4-BE49-F238E27FC236}">
                <a16:creationId xmlns:a16="http://schemas.microsoft.com/office/drawing/2014/main" id="{4920D62B-F683-31D8-074D-9A39DDC6FBBE}"/>
              </a:ext>
            </a:extLst>
          </p:cNvPr>
          <p:cNvSpPr>
            <a:spLocks noGrp="1"/>
          </p:cNvSpPr>
          <p:nvPr>
            <p:ph type="sldNum" sz="quarter" idx="12"/>
          </p:nvPr>
        </p:nvSpPr>
        <p:spPr/>
        <p:txBody>
          <a:bodyPr/>
          <a:lstStyle/>
          <a:p>
            <a:fld id="{998FC6E2-3800-4EB0-A18D-3856D6660061}" type="slidenum">
              <a:rPr lang="en-US" smtClean="0"/>
              <a:t>7</a:t>
            </a:fld>
            <a:endParaRPr lang="en-US"/>
          </a:p>
        </p:txBody>
      </p:sp>
      <p:pic>
        <p:nvPicPr>
          <p:cNvPr id="8" name="Content Placeholder 7" descr="A picture containing text, computer, screenshot, personal computer&#10;&#10;Description automatically generated">
            <a:extLst>
              <a:ext uri="{FF2B5EF4-FFF2-40B4-BE49-F238E27FC236}">
                <a16:creationId xmlns:a16="http://schemas.microsoft.com/office/drawing/2014/main" id="{4431E6B1-18F3-FBF1-E92D-1F425D29E0F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28144" y="1787124"/>
            <a:ext cx="7735712" cy="4351338"/>
          </a:xfrm>
        </p:spPr>
      </p:pic>
      <p:sp>
        <p:nvSpPr>
          <p:cNvPr id="3" name="Freeform: Shape 2">
            <a:extLst>
              <a:ext uri="{FF2B5EF4-FFF2-40B4-BE49-F238E27FC236}">
                <a16:creationId xmlns:a16="http://schemas.microsoft.com/office/drawing/2014/main" id="{2010B1CE-05A5-6399-807A-7EB4705F59F8}"/>
              </a:ext>
            </a:extLst>
          </p:cNvPr>
          <p:cNvSpPr/>
          <p:nvPr/>
        </p:nvSpPr>
        <p:spPr>
          <a:xfrm>
            <a:off x="1304925" y="4695702"/>
            <a:ext cx="9201150" cy="1038348"/>
          </a:xfrm>
          <a:custGeom>
            <a:avLst/>
            <a:gdLst>
              <a:gd name="connsiteX0" fmla="*/ 0 w 9201150"/>
              <a:gd name="connsiteY0" fmla="*/ 1038348 h 1038348"/>
              <a:gd name="connsiteX1" fmla="*/ 876300 w 9201150"/>
              <a:gd name="connsiteY1" fmla="*/ 790698 h 1038348"/>
              <a:gd name="connsiteX2" fmla="*/ 4276725 w 9201150"/>
              <a:gd name="connsiteY2" fmla="*/ 123 h 1038348"/>
              <a:gd name="connsiteX3" fmla="*/ 9201150 w 9201150"/>
              <a:gd name="connsiteY3" fmla="*/ 743073 h 1038348"/>
            </a:gdLst>
            <a:ahLst/>
            <a:cxnLst>
              <a:cxn ang="0">
                <a:pos x="connsiteX0" y="connsiteY0"/>
              </a:cxn>
              <a:cxn ang="0">
                <a:pos x="connsiteX1" y="connsiteY1"/>
              </a:cxn>
              <a:cxn ang="0">
                <a:pos x="connsiteX2" y="connsiteY2"/>
              </a:cxn>
              <a:cxn ang="0">
                <a:pos x="connsiteX3" y="connsiteY3"/>
              </a:cxn>
            </a:cxnLst>
            <a:rect l="l" t="t" r="r" b="b"/>
            <a:pathLst>
              <a:path w="9201150" h="1038348">
                <a:moveTo>
                  <a:pt x="0" y="1038348"/>
                </a:moveTo>
                <a:cubicBezTo>
                  <a:pt x="81756" y="1001041"/>
                  <a:pt x="163513" y="963735"/>
                  <a:pt x="876300" y="790698"/>
                </a:cubicBezTo>
                <a:cubicBezTo>
                  <a:pt x="1589087" y="617661"/>
                  <a:pt x="2889250" y="8060"/>
                  <a:pt x="4276725" y="123"/>
                </a:cubicBezTo>
                <a:cubicBezTo>
                  <a:pt x="5664200" y="-7815"/>
                  <a:pt x="7432675" y="367629"/>
                  <a:pt x="9201150" y="743073"/>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TextBox 4">
            <a:extLst>
              <a:ext uri="{FF2B5EF4-FFF2-40B4-BE49-F238E27FC236}">
                <a16:creationId xmlns:a16="http://schemas.microsoft.com/office/drawing/2014/main" id="{90167D26-701B-57AD-E086-E5C714408877}"/>
              </a:ext>
            </a:extLst>
          </p:cNvPr>
          <p:cNvSpPr txBox="1"/>
          <p:nvPr/>
        </p:nvSpPr>
        <p:spPr>
          <a:xfrm>
            <a:off x="715863" y="3126041"/>
            <a:ext cx="700448" cy="3139321"/>
          </a:xfrm>
          <a:prstGeom prst="rect">
            <a:avLst/>
          </a:prstGeom>
          <a:noFill/>
        </p:spPr>
        <p:txBody>
          <a:bodyPr wrap="none" rtlCol="0">
            <a:spAutoFit/>
          </a:bodyPr>
          <a:lstStyle/>
          <a:p>
            <a:r>
              <a:rPr lang="en-CA" altLang="zh-CN" dirty="0"/>
              <a:t>Task1</a:t>
            </a:r>
          </a:p>
          <a:p>
            <a:endParaRPr lang="en-CA" altLang="zh-CN" dirty="0"/>
          </a:p>
          <a:p>
            <a:endParaRPr lang="en-CA" altLang="zh-CN" dirty="0"/>
          </a:p>
          <a:p>
            <a:endParaRPr lang="en-CA" altLang="zh-CN" dirty="0"/>
          </a:p>
          <a:p>
            <a:endParaRPr lang="en-CA" altLang="zh-CN" dirty="0"/>
          </a:p>
          <a:p>
            <a:endParaRPr lang="en-CA" altLang="zh-CN" dirty="0"/>
          </a:p>
          <a:p>
            <a:endParaRPr lang="en-CA" altLang="zh-CN" dirty="0"/>
          </a:p>
          <a:p>
            <a:endParaRPr lang="en-CA" altLang="zh-CN" dirty="0"/>
          </a:p>
          <a:p>
            <a:endParaRPr lang="en-CA" altLang="zh-CN" dirty="0"/>
          </a:p>
          <a:p>
            <a:endParaRPr lang="en-CA" altLang="zh-CN" dirty="0"/>
          </a:p>
          <a:p>
            <a:r>
              <a:rPr lang="en-CA" altLang="zh-CN" dirty="0"/>
              <a:t>Task2</a:t>
            </a:r>
          </a:p>
        </p:txBody>
      </p:sp>
    </p:spTree>
    <p:extLst>
      <p:ext uri="{BB962C8B-B14F-4D97-AF65-F5344CB8AC3E}">
        <p14:creationId xmlns:p14="http://schemas.microsoft.com/office/powerpoint/2010/main" val="75452235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964E-D476-11CE-8319-B3EEA0910FAD}"/>
              </a:ext>
            </a:extLst>
          </p:cNvPr>
          <p:cNvSpPr>
            <a:spLocks noGrp="1"/>
          </p:cNvSpPr>
          <p:nvPr>
            <p:ph type="title"/>
          </p:nvPr>
        </p:nvSpPr>
        <p:spPr/>
        <p:txBody>
          <a:bodyPr/>
          <a:lstStyle/>
          <a:p>
            <a:r>
              <a:rPr lang="en-CA" altLang="zh-CN" dirty="0"/>
              <a:t>Outlines</a:t>
            </a:r>
            <a:endParaRPr lang="zh-CN" altLang="en-US" dirty="0"/>
          </a:p>
        </p:txBody>
      </p:sp>
      <p:sp>
        <p:nvSpPr>
          <p:cNvPr id="3" name="Content Placeholder 2">
            <a:extLst>
              <a:ext uri="{FF2B5EF4-FFF2-40B4-BE49-F238E27FC236}">
                <a16:creationId xmlns:a16="http://schemas.microsoft.com/office/drawing/2014/main" id="{6036937C-8875-1BD3-AB2C-73252735B7B7}"/>
              </a:ext>
            </a:extLst>
          </p:cNvPr>
          <p:cNvSpPr>
            <a:spLocks noGrp="1"/>
          </p:cNvSpPr>
          <p:nvPr>
            <p:ph idx="1"/>
          </p:nvPr>
        </p:nvSpPr>
        <p:spPr/>
        <p:txBody>
          <a:bodyPr>
            <a:normAutofit fontScale="92500" lnSpcReduction="10000"/>
          </a:bodyPr>
          <a:lstStyle/>
          <a:p>
            <a:pPr marL="514350" indent="-514350">
              <a:buFont typeface="+mj-lt"/>
              <a:buAutoNum type="arabicPeriod"/>
            </a:pPr>
            <a:r>
              <a:rPr lang="en-CA" altLang="zh-CN" dirty="0"/>
              <a:t>What is deep learning and why?</a:t>
            </a:r>
          </a:p>
          <a:p>
            <a:pPr marL="514350" indent="-514350">
              <a:buFont typeface="+mj-lt"/>
              <a:buAutoNum type="arabicPeriod"/>
            </a:pPr>
            <a:r>
              <a:rPr lang="en-CA" altLang="zh-CN" dirty="0"/>
              <a:t>Build a deep learning model: </a:t>
            </a:r>
          </a:p>
          <a:p>
            <a:pPr lvl="1"/>
            <a:r>
              <a:rPr lang="en-CA" altLang="zh-CN" dirty="0"/>
              <a:t>Neural network</a:t>
            </a:r>
          </a:p>
          <a:p>
            <a:pPr lvl="1"/>
            <a:r>
              <a:rPr lang="en-CA" altLang="zh-CN" dirty="0"/>
              <a:t>Activation function</a:t>
            </a:r>
          </a:p>
          <a:p>
            <a:pPr lvl="1"/>
            <a:r>
              <a:rPr lang="en-CA" altLang="zh-CN" dirty="0"/>
              <a:t>Loss function</a:t>
            </a:r>
          </a:p>
          <a:p>
            <a:pPr marL="514350" indent="-514350">
              <a:buFont typeface="+mj-lt"/>
              <a:buAutoNum type="arabicPeriod"/>
            </a:pPr>
            <a:r>
              <a:rPr lang="en-CA" altLang="zh-CN" dirty="0"/>
              <a:t>TensorFlow</a:t>
            </a:r>
          </a:p>
          <a:p>
            <a:pPr marL="514350" indent="-514350">
              <a:buFont typeface="+mj-lt"/>
              <a:buAutoNum type="arabicPeriod"/>
            </a:pPr>
            <a:r>
              <a:rPr lang="en-CA" altLang="zh-CN" dirty="0"/>
              <a:t>Datasets</a:t>
            </a:r>
          </a:p>
          <a:p>
            <a:pPr lvl="1"/>
            <a:r>
              <a:rPr lang="en-CA" altLang="zh-CN" dirty="0"/>
              <a:t>Split data into training and test dataset</a:t>
            </a:r>
          </a:p>
          <a:p>
            <a:pPr marL="514350" indent="-514350">
              <a:buFont typeface="+mj-lt"/>
              <a:buAutoNum type="arabicPeriod"/>
            </a:pPr>
            <a:r>
              <a:rPr lang="en-CA" altLang="zh-CN" dirty="0"/>
              <a:t>Model training and evaluation</a:t>
            </a:r>
          </a:p>
          <a:p>
            <a:pPr lvl="1"/>
            <a:r>
              <a:rPr lang="en-CA" altLang="zh-CN" dirty="0"/>
              <a:t>Training </a:t>
            </a:r>
          </a:p>
          <a:p>
            <a:pPr lvl="1"/>
            <a:r>
              <a:rPr lang="en-CA" altLang="zh-CN" sz="2400" dirty="0"/>
              <a:t>Evaluation Metrics</a:t>
            </a:r>
            <a:r>
              <a:rPr lang="en-CA" altLang="zh-CN" dirty="0"/>
              <a:t> </a:t>
            </a:r>
          </a:p>
          <a:p>
            <a:pPr marL="971550" lvl="1" indent="-514350">
              <a:buFont typeface="+mj-lt"/>
              <a:buAutoNum type="arabicPeriod"/>
            </a:pPr>
            <a:endParaRPr lang="en-CA" altLang="zh-CN" dirty="0"/>
          </a:p>
          <a:p>
            <a:pPr marL="0" indent="0">
              <a:buNone/>
            </a:pPr>
            <a:endParaRPr lang="zh-CN" altLang="en-US" dirty="0"/>
          </a:p>
        </p:txBody>
      </p:sp>
      <p:sp>
        <p:nvSpPr>
          <p:cNvPr id="4" name="Slide Number Placeholder 3">
            <a:extLst>
              <a:ext uri="{FF2B5EF4-FFF2-40B4-BE49-F238E27FC236}">
                <a16:creationId xmlns:a16="http://schemas.microsoft.com/office/drawing/2014/main" id="{4717E570-4D6E-D7B0-18C4-8FF3287799F9}"/>
              </a:ext>
            </a:extLst>
          </p:cNvPr>
          <p:cNvSpPr>
            <a:spLocks noGrp="1"/>
          </p:cNvSpPr>
          <p:nvPr>
            <p:ph type="sldNum" sz="quarter" idx="12"/>
          </p:nvPr>
        </p:nvSpPr>
        <p:spPr/>
        <p:txBody>
          <a:bodyPr/>
          <a:lstStyle/>
          <a:p>
            <a:fld id="{998FC6E2-3800-4EB0-A18D-3856D6660061}" type="slidenum">
              <a:rPr lang="en-US" smtClean="0"/>
              <a:t>8</a:t>
            </a:fld>
            <a:endParaRPr lang="en-US"/>
          </a:p>
        </p:txBody>
      </p:sp>
    </p:spTree>
    <p:extLst>
      <p:ext uri="{BB962C8B-B14F-4D97-AF65-F5344CB8AC3E}">
        <p14:creationId xmlns:p14="http://schemas.microsoft.com/office/powerpoint/2010/main" val="34108033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F9B4A5-E079-7CBB-2FF1-C514B15F3D1E}"/>
              </a:ext>
            </a:extLst>
          </p:cNvPr>
          <p:cNvSpPr>
            <a:spLocks noGrp="1"/>
          </p:cNvSpPr>
          <p:nvPr>
            <p:ph type="title"/>
          </p:nvPr>
        </p:nvSpPr>
        <p:spPr/>
        <p:txBody>
          <a:bodyPr/>
          <a:lstStyle/>
          <a:p>
            <a:r>
              <a:rPr lang="en-CA" altLang="zh-CN" dirty="0"/>
              <a:t>Human </a:t>
            </a:r>
            <a:r>
              <a:rPr lang="en-US" altLang="zh-CN" dirty="0"/>
              <a:t>intelligence</a:t>
            </a:r>
            <a:endParaRPr lang="zh-CN" altLang="en-US" dirty="0"/>
          </a:p>
        </p:txBody>
      </p:sp>
      <p:sp>
        <p:nvSpPr>
          <p:cNvPr id="4" name="Slide Number Placeholder 3">
            <a:extLst>
              <a:ext uri="{FF2B5EF4-FFF2-40B4-BE49-F238E27FC236}">
                <a16:creationId xmlns:a16="http://schemas.microsoft.com/office/drawing/2014/main" id="{F27A5A9D-560D-5D88-2862-554F16437A93}"/>
              </a:ext>
            </a:extLst>
          </p:cNvPr>
          <p:cNvSpPr>
            <a:spLocks noGrp="1"/>
          </p:cNvSpPr>
          <p:nvPr>
            <p:ph type="sldNum" sz="quarter" idx="12"/>
          </p:nvPr>
        </p:nvSpPr>
        <p:spPr/>
        <p:txBody>
          <a:bodyPr/>
          <a:lstStyle/>
          <a:p>
            <a:fld id="{998FC6E2-3800-4EB0-A18D-3856D6660061}" type="slidenum">
              <a:rPr lang="en-US" smtClean="0"/>
              <a:t>9</a:t>
            </a:fld>
            <a:endParaRPr lang="en-US"/>
          </a:p>
        </p:txBody>
      </p:sp>
      <p:pic>
        <p:nvPicPr>
          <p:cNvPr id="2050" name="Picture 2" descr="Industrial Revolution timeline">
            <a:extLst>
              <a:ext uri="{FF2B5EF4-FFF2-40B4-BE49-F238E27FC236}">
                <a16:creationId xmlns:a16="http://schemas.microsoft.com/office/drawing/2014/main" id="{7ADEF845-8059-A366-600E-7432063BB90C}"/>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490827" y="2272506"/>
            <a:ext cx="6705519" cy="3613944"/>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371046A0-3FCC-C644-EDB4-319AF8C6EABE}"/>
              </a:ext>
            </a:extLst>
          </p:cNvPr>
          <p:cNvSpPr txBox="1"/>
          <p:nvPr/>
        </p:nvSpPr>
        <p:spPr>
          <a:xfrm>
            <a:off x="38100" y="6596390"/>
            <a:ext cx="3543301" cy="261610"/>
          </a:xfrm>
          <a:prstGeom prst="rect">
            <a:avLst/>
          </a:prstGeom>
          <a:noFill/>
        </p:spPr>
        <p:txBody>
          <a:bodyPr wrap="square">
            <a:spAutoFit/>
          </a:bodyPr>
          <a:lstStyle/>
          <a:p>
            <a:r>
              <a:rPr lang="zh-CN" altLang="en-US" sz="1100" dirty="0"/>
              <a:t>https://www.wallstreetmojo.com/industrial-revolution/</a:t>
            </a:r>
          </a:p>
        </p:txBody>
      </p:sp>
    </p:spTree>
    <p:extLst>
      <p:ext uri="{BB962C8B-B14F-4D97-AF65-F5344CB8AC3E}">
        <p14:creationId xmlns:p14="http://schemas.microsoft.com/office/powerpoint/2010/main" val="30896758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2952</TotalTime>
  <Words>3836</Words>
  <Application>Microsoft Office PowerPoint</Application>
  <PresentationFormat>Widescreen</PresentationFormat>
  <Paragraphs>349</Paragraphs>
  <Slides>35</Slides>
  <Notes>16</Notes>
  <HiddenSlides>0</HiddenSlides>
  <MMClips>2</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35</vt:i4>
      </vt:variant>
    </vt:vector>
  </HeadingPairs>
  <TitlesOfParts>
    <vt:vector size="44" baseType="lpstr">
      <vt:lpstr>Google Sans</vt:lpstr>
      <vt:lpstr>Söhne</vt:lpstr>
      <vt:lpstr>source-serif-pro</vt:lpstr>
      <vt:lpstr>Arial</vt:lpstr>
      <vt:lpstr>Calibri</vt:lpstr>
      <vt:lpstr>Calibri Light</vt:lpstr>
      <vt:lpstr>Cambria Math</vt:lpstr>
      <vt:lpstr>Georgia</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8: Deep learning basics </vt:lpstr>
      <vt:lpstr>An example of machine learning: classification</vt:lpstr>
      <vt:lpstr>Outlines</vt:lpstr>
      <vt:lpstr>Human intelligence</vt:lpstr>
      <vt:lpstr>Artificial intelligence</vt:lpstr>
      <vt:lpstr>1. What is deep learning and why?</vt:lpstr>
      <vt:lpstr>2. Build a deep learning model</vt:lpstr>
      <vt:lpstr>Neural network (NN)</vt:lpstr>
      <vt:lpstr>Deep Neural Network (DNN)</vt:lpstr>
      <vt:lpstr>Activation function</vt:lpstr>
      <vt:lpstr>Activation function</vt:lpstr>
      <vt:lpstr>Activation functions examples</vt:lpstr>
      <vt:lpstr>Loss function</vt:lpstr>
      <vt:lpstr>Loss function</vt:lpstr>
      <vt:lpstr>Loss function</vt:lpstr>
      <vt:lpstr>Loss function</vt:lpstr>
      <vt:lpstr>Loss function</vt:lpstr>
      <vt:lpstr>3. TensorFlow</vt:lpstr>
      <vt:lpstr>Hands-on exercise 1: Build a fully connected neural network</vt:lpstr>
      <vt:lpstr>Coffee break</vt:lpstr>
      <vt:lpstr>4. Datasets</vt:lpstr>
      <vt:lpstr>Split data into training and test dataset</vt:lpstr>
      <vt:lpstr>5. Model training and evaluation </vt:lpstr>
      <vt:lpstr>5. Model training and evaluation </vt:lpstr>
      <vt:lpstr>Learning rate</vt:lpstr>
      <vt:lpstr>Model training </vt:lpstr>
      <vt:lpstr>Model evaluation: Metrics</vt:lpstr>
      <vt:lpstr>Hands-on exercise2 : Split and load datasets</vt:lpstr>
      <vt:lpstr>Hands-on exercise 3: Training and evaluate NN models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Qing LI</cp:lastModifiedBy>
  <cp:revision>588</cp:revision>
  <dcterms:created xsi:type="dcterms:W3CDTF">2023-05-16T15:36:22Z</dcterms:created>
  <dcterms:modified xsi:type="dcterms:W3CDTF">2023-06-02T18:50:03Z</dcterms:modified>
</cp:coreProperties>
</file>